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1" r:id="rId2"/>
    <p:sldId id="2562" r:id="rId3"/>
    <p:sldId id="2563" r:id="rId4"/>
    <p:sldId id="2564" r:id="rId5"/>
    <p:sldId id="2565" r:id="rId6"/>
    <p:sldId id="2566" r:id="rId7"/>
    <p:sldId id="2567" r:id="rId8"/>
    <p:sldId id="2568" r:id="rId9"/>
    <p:sldId id="2570" r:id="rId10"/>
    <p:sldId id="2571" r:id="rId11"/>
    <p:sldId id="2573" r:id="rId12"/>
    <p:sldId id="2572" r:id="rId13"/>
    <p:sldId id="2576" r:id="rId14"/>
    <p:sldId id="2574" r:id="rId15"/>
    <p:sldId id="2575" r:id="rId16"/>
    <p:sldId id="2577" r:id="rId17"/>
    <p:sldId id="2583" r:id="rId18"/>
    <p:sldId id="2584" r:id="rId19"/>
    <p:sldId id="2585" r:id="rId20"/>
    <p:sldId id="2586" r:id="rId21"/>
    <p:sldId id="2587" r:id="rId22"/>
    <p:sldId id="2588" r:id="rId23"/>
    <p:sldId id="2589" r:id="rId24"/>
    <p:sldId id="2590" r:id="rId25"/>
    <p:sldId id="2591" r:id="rId26"/>
    <p:sldId id="2592" r:id="rId27"/>
    <p:sldId id="2593" r:id="rId28"/>
    <p:sldId id="2594" r:id="rId29"/>
    <p:sldId id="2595" r:id="rId30"/>
    <p:sldId id="2596" r:id="rId31"/>
    <p:sldId id="2597" r:id="rId32"/>
    <p:sldId id="2598" r:id="rId33"/>
    <p:sldId id="2599" r:id="rId34"/>
    <p:sldId id="2600" r:id="rId35"/>
    <p:sldId id="2601" r:id="rId36"/>
    <p:sldId id="2602" r:id="rId37"/>
    <p:sldId id="2578" r:id="rId38"/>
    <p:sldId id="2579" r:id="rId39"/>
    <p:sldId id="2580" r:id="rId40"/>
    <p:sldId id="2581" r:id="rId41"/>
    <p:sldId id="2582" r:id="rId42"/>
    <p:sldId id="26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rt Disease Prediction Using Machine Learning" id="{5EC73D43-1627-4857-A69C-0B2BEA2536F0}">
          <p14:sldIdLst>
            <p14:sldId id="2561"/>
            <p14:sldId id="2562"/>
          </p14:sldIdLst>
        </p14:section>
        <p14:section name="Title Slide" id="{32D3116F-51CB-454A-B0A4-F25A93719938}">
          <p14:sldIdLst>
            <p14:sldId id="2563"/>
            <p14:sldId id="2564"/>
            <p14:sldId id="2565"/>
            <p14:sldId id="2566"/>
          </p14:sldIdLst>
        </p14:section>
        <p14:section name="Introduction to Heart Disease Prediction" id="{47919C2F-DA79-4A10-83D5-AAD4E6032AB5}">
          <p14:sldIdLst>
            <p14:sldId id="2567"/>
            <p14:sldId id="2568"/>
            <p14:sldId id="2570"/>
          </p14:sldIdLst>
        </p14:section>
        <p14:section name="Project Objectives" id="{AA3D8A7B-F7C3-4D4F-A7F0-3CE0D0061B5A}">
          <p14:sldIdLst>
            <p14:sldId id="2571"/>
            <p14:sldId id="2573"/>
            <p14:sldId id="2572"/>
            <p14:sldId id="2576"/>
            <p14:sldId id="2574"/>
          </p14:sldIdLst>
        </p14:section>
        <p14:section name="Dataset Overview" id="{67BC1DE9-943D-4FF2-9884-981AAC510878}">
          <p14:sldIdLst>
            <p14:sldId id="2575"/>
            <p14:sldId id="2577"/>
          </p14:sldIdLst>
        </p14:section>
        <p14:section name="Preprocessing for Binary Classification" id="{F0AF07F0-CA22-40E0-A93B-830F1CB48D25}">
          <p14:sldIdLst/>
        </p14:section>
        <p14:section name="Methodology for Binary Classification" id="{AD4F2C96-6976-4EE6-A08E-86F33728DD1A}">
          <p14:sldIdLst>
            <p14:sldId id="2583"/>
            <p14:sldId id="2584"/>
            <p14:sldId id="2585"/>
            <p14:sldId id="2586"/>
          </p14:sldIdLst>
        </p14:section>
        <p14:section name="Baseline Neural Network Performance" id="{68FC93DC-3FC4-4C6F-8B43-8737EC141942}">
          <p14:sldIdLst>
            <p14:sldId id="2587"/>
            <p14:sldId id="2588"/>
            <p14:sldId id="2589"/>
            <p14:sldId id="2590"/>
          </p14:sldIdLst>
        </p14:section>
        <p14:section name="Initial Random Forest Results" id="{F35C56F5-7DC0-4C4D-AA45-3D8E2349AD78}">
          <p14:sldIdLst>
            <p14:sldId id="2591"/>
            <p14:sldId id="2592"/>
            <p14:sldId id="2593"/>
            <p14:sldId id="2594"/>
          </p14:sldIdLst>
        </p14:section>
        <p14:section name="XGBoost Model Evaluation" id="{91BB032D-48F3-44DA-B1D9-F43D4C1EBBD8}">
          <p14:sldIdLst>
            <p14:sldId id="2595"/>
            <p14:sldId id="2596"/>
            <p14:sldId id="2597"/>
            <p14:sldId id="2598"/>
          </p14:sldIdLst>
        </p14:section>
        <p14:section name="Tuned Random Forest: Best Model" id="{F5CABD6C-7202-40CD-ACDC-87287AB77BB0}">
          <p14:sldIdLst>
            <p14:sldId id="2599"/>
            <p14:sldId id="2600"/>
            <p14:sldId id="2601"/>
            <p14:sldId id="2602"/>
          </p14:sldIdLst>
        </p14:section>
        <p14:section name="Conclusion" id="{443966A6-A9A0-4B50-BFE5-9D780372447D}">
          <p14:sldIdLst>
            <p14:sldId id="2578"/>
            <p14:sldId id="2579"/>
            <p14:sldId id="2580"/>
            <p14:sldId id="2581"/>
            <p14:sldId id="2582"/>
            <p14:sldId id="26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4660"/>
  </p:normalViewPr>
  <p:slideViewPr>
    <p:cSldViewPr snapToGrid="0">
      <p:cViewPr varScale="1">
        <p:scale>
          <a:sx n="105" d="100"/>
          <a:sy n="105" d="100"/>
        </p:scale>
        <p:origin x="60" y="3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B95BC-D00B-4BDE-85DD-FBEEB1DE1E45}"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5156A7F-C99E-4C3A-A042-E52C992B4D31}">
      <dgm:prSet/>
      <dgm:spPr/>
      <dgm:t>
        <a:bodyPr/>
        <a:lstStyle/>
        <a:p>
          <a:pPr>
            <a:lnSpc>
              <a:spcPct val="100000"/>
            </a:lnSpc>
            <a:defRPr b="1"/>
          </a:pPr>
          <a:r>
            <a:rPr lang="en-US"/>
            <a:t>Age as a Clinical Feature</a:t>
          </a:r>
        </a:p>
      </dgm:t>
    </dgm:pt>
    <dgm:pt modelId="{D6C43988-6F15-4FB4-A07E-98DE0B5735AF}" type="parTrans" cxnId="{D1B1A589-9F23-4CCB-8197-F0DCA96BED5E}">
      <dgm:prSet/>
      <dgm:spPr/>
      <dgm:t>
        <a:bodyPr/>
        <a:lstStyle/>
        <a:p>
          <a:endParaRPr lang="en-US"/>
        </a:p>
      </dgm:t>
    </dgm:pt>
    <dgm:pt modelId="{4F306059-8BC7-4194-BD95-9662BC7BBB10}" type="sibTrans" cxnId="{D1B1A589-9F23-4CCB-8197-F0DCA96BED5E}">
      <dgm:prSet/>
      <dgm:spPr/>
      <dgm:t>
        <a:bodyPr/>
        <a:lstStyle/>
        <a:p>
          <a:pPr>
            <a:lnSpc>
              <a:spcPct val="100000"/>
            </a:lnSpc>
            <a:defRPr b="1"/>
          </a:pPr>
          <a:endParaRPr lang="en-US"/>
        </a:p>
      </dgm:t>
    </dgm:pt>
    <dgm:pt modelId="{D56BEA7F-9035-43FE-916B-74895C2DAE78}">
      <dgm:prSet/>
      <dgm:spPr/>
      <dgm:t>
        <a:bodyPr/>
        <a:lstStyle/>
        <a:p>
          <a:pPr>
            <a:lnSpc>
              <a:spcPct val="100000"/>
            </a:lnSpc>
          </a:pPr>
          <a:r>
            <a:rPr lang="en-US" dirty="0"/>
            <a:t>Age is a crucial factor impacting heart disease risk and is included in the dataset's clinical features.</a:t>
          </a:r>
        </a:p>
      </dgm:t>
    </dgm:pt>
    <dgm:pt modelId="{D844E209-7BB5-439B-B69F-CC1D681E0AE6}" type="parTrans" cxnId="{1D7F0834-258D-48BA-B130-E38168464BBE}">
      <dgm:prSet/>
      <dgm:spPr/>
      <dgm:t>
        <a:bodyPr/>
        <a:lstStyle/>
        <a:p>
          <a:endParaRPr lang="en-US"/>
        </a:p>
      </dgm:t>
    </dgm:pt>
    <dgm:pt modelId="{0E851C33-C52B-496A-9925-8A3AA6979943}" type="sibTrans" cxnId="{1D7F0834-258D-48BA-B130-E38168464BBE}">
      <dgm:prSet/>
      <dgm:spPr/>
      <dgm:t>
        <a:bodyPr/>
        <a:lstStyle/>
        <a:p>
          <a:endParaRPr lang="en-US"/>
        </a:p>
      </dgm:t>
    </dgm:pt>
    <dgm:pt modelId="{5B4EF8E4-ED4F-4DDB-A018-359BB786F78C}">
      <dgm:prSet/>
      <dgm:spPr/>
      <dgm:t>
        <a:bodyPr/>
        <a:lstStyle/>
        <a:p>
          <a:pPr>
            <a:lnSpc>
              <a:spcPct val="100000"/>
            </a:lnSpc>
            <a:defRPr b="1"/>
          </a:pPr>
          <a:r>
            <a:rPr lang="en-US"/>
            <a:t>Cholesterol Levels</a:t>
          </a:r>
        </a:p>
      </dgm:t>
    </dgm:pt>
    <dgm:pt modelId="{4DEEDB6A-8FF4-4D39-B800-1EBE347DDFE3}" type="parTrans" cxnId="{49B67BE6-6255-4521-82F2-42DF8C38A4CC}">
      <dgm:prSet/>
      <dgm:spPr/>
      <dgm:t>
        <a:bodyPr/>
        <a:lstStyle/>
        <a:p>
          <a:endParaRPr lang="en-US"/>
        </a:p>
      </dgm:t>
    </dgm:pt>
    <dgm:pt modelId="{9F14E72D-C640-4356-896C-6E58F44BD085}" type="sibTrans" cxnId="{49B67BE6-6255-4521-82F2-42DF8C38A4CC}">
      <dgm:prSet/>
      <dgm:spPr/>
      <dgm:t>
        <a:bodyPr/>
        <a:lstStyle/>
        <a:p>
          <a:pPr>
            <a:lnSpc>
              <a:spcPct val="100000"/>
            </a:lnSpc>
            <a:defRPr b="1"/>
          </a:pPr>
          <a:endParaRPr lang="en-US"/>
        </a:p>
      </dgm:t>
    </dgm:pt>
    <dgm:pt modelId="{9C823264-7458-465B-A0DC-604E886F1B30}">
      <dgm:prSet/>
      <dgm:spPr/>
      <dgm:t>
        <a:bodyPr/>
        <a:lstStyle/>
        <a:p>
          <a:pPr>
            <a:lnSpc>
              <a:spcPct val="100000"/>
            </a:lnSpc>
          </a:pPr>
          <a:r>
            <a:rPr lang="en-US"/>
            <a:t>Cholesterol levels are important indicators for heart health and play a role in risk assessment.</a:t>
          </a:r>
        </a:p>
      </dgm:t>
    </dgm:pt>
    <dgm:pt modelId="{EF244BA7-9FC3-4522-A789-1E6AA7AD4A7F}" type="parTrans" cxnId="{F43BEB7B-21C3-4B2C-A28F-262C139B8497}">
      <dgm:prSet/>
      <dgm:spPr/>
      <dgm:t>
        <a:bodyPr/>
        <a:lstStyle/>
        <a:p>
          <a:endParaRPr lang="en-US"/>
        </a:p>
      </dgm:t>
    </dgm:pt>
    <dgm:pt modelId="{E5FF99BB-B80D-424C-9D15-3147C62E06E7}" type="sibTrans" cxnId="{F43BEB7B-21C3-4B2C-A28F-262C139B8497}">
      <dgm:prSet/>
      <dgm:spPr/>
      <dgm:t>
        <a:bodyPr/>
        <a:lstStyle/>
        <a:p>
          <a:endParaRPr lang="en-US"/>
        </a:p>
      </dgm:t>
    </dgm:pt>
    <dgm:pt modelId="{66FF6827-7FAC-449C-B6D0-BDA61347D70C}">
      <dgm:prSet/>
      <dgm:spPr/>
      <dgm:t>
        <a:bodyPr/>
        <a:lstStyle/>
        <a:p>
          <a:pPr>
            <a:lnSpc>
              <a:spcPct val="100000"/>
            </a:lnSpc>
            <a:defRPr b="1"/>
          </a:pPr>
          <a:r>
            <a:rPr lang="en-US"/>
            <a:t>Blood Pressure</a:t>
          </a:r>
        </a:p>
      </dgm:t>
    </dgm:pt>
    <dgm:pt modelId="{B9B8B6B5-52B6-4F51-9505-00E7BCDC399E}" type="parTrans" cxnId="{D474E043-C149-464A-8FBF-026837E23A56}">
      <dgm:prSet/>
      <dgm:spPr/>
      <dgm:t>
        <a:bodyPr/>
        <a:lstStyle/>
        <a:p>
          <a:endParaRPr lang="en-US"/>
        </a:p>
      </dgm:t>
    </dgm:pt>
    <dgm:pt modelId="{3D003702-7841-441C-90B7-E9B14E98472F}" type="sibTrans" cxnId="{D474E043-C149-464A-8FBF-026837E23A56}">
      <dgm:prSet/>
      <dgm:spPr/>
      <dgm:t>
        <a:bodyPr/>
        <a:lstStyle/>
        <a:p>
          <a:endParaRPr lang="en-US"/>
        </a:p>
      </dgm:t>
    </dgm:pt>
    <dgm:pt modelId="{776B15D0-AD88-4B8E-8494-B6D397BEFB82}">
      <dgm:prSet/>
      <dgm:spPr/>
      <dgm:t>
        <a:bodyPr/>
        <a:lstStyle/>
        <a:p>
          <a:pPr>
            <a:lnSpc>
              <a:spcPct val="100000"/>
            </a:lnSpc>
          </a:pPr>
          <a:r>
            <a:rPr lang="en-US"/>
            <a:t>Blood pressure readings help assess cardiovascular health and predict heart disease risk.</a:t>
          </a:r>
        </a:p>
      </dgm:t>
    </dgm:pt>
    <dgm:pt modelId="{D68A0317-EF3C-485D-9CF5-0B11AE073274}" type="parTrans" cxnId="{5F065564-74A2-47D3-95C0-AD5241299E5C}">
      <dgm:prSet/>
      <dgm:spPr/>
      <dgm:t>
        <a:bodyPr/>
        <a:lstStyle/>
        <a:p>
          <a:endParaRPr lang="en-US"/>
        </a:p>
      </dgm:t>
    </dgm:pt>
    <dgm:pt modelId="{65A5A2AD-EFC8-4AF0-B73D-DCCF6046C660}" type="sibTrans" cxnId="{5F065564-74A2-47D3-95C0-AD5241299E5C}">
      <dgm:prSet/>
      <dgm:spPr/>
      <dgm:t>
        <a:bodyPr/>
        <a:lstStyle/>
        <a:p>
          <a:endParaRPr lang="en-US"/>
        </a:p>
      </dgm:t>
    </dgm:pt>
    <dgm:pt modelId="{172D7E7D-FDBC-4A5B-B00B-194FBADBB845}" type="pres">
      <dgm:prSet presAssocID="{ABBB95BC-D00B-4BDE-85DD-FBEEB1DE1E45}" presName="Root" presStyleCnt="0">
        <dgm:presLayoutVars>
          <dgm:dir/>
          <dgm:resizeHandles val="exact"/>
        </dgm:presLayoutVars>
      </dgm:prSet>
      <dgm:spPr/>
    </dgm:pt>
    <dgm:pt modelId="{D1D8E758-F109-4BE7-B59F-A3395267EC70}" type="pres">
      <dgm:prSet presAssocID="{05156A7F-C99E-4C3A-A042-E52C992B4D31}" presName="Composite" presStyleCnt="0"/>
      <dgm:spPr/>
    </dgm:pt>
    <dgm:pt modelId="{60C8EF3E-E412-498E-92C9-228005724BAB}" type="pres">
      <dgm:prSet presAssocID="{05156A7F-C99E-4C3A-A042-E52C992B4D3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5" b="7"/>
          <a:stretch/>
        </a:blipFill>
      </dgm:spPr>
      <dgm:extLst>
        <a:ext uri="{E40237B7-FDA0-4F09-8148-C483321AD2D9}">
          <dgm14:cNvPr xmlns:dgm14="http://schemas.microsoft.com/office/drawing/2010/diagram" id="0" name="" descr="Shot of a businessman looking thoughtfully at a graph against a white background"/>
        </a:ext>
      </dgm:extLst>
    </dgm:pt>
    <dgm:pt modelId="{317FA090-287E-4902-A0FE-427D3BF70E13}" type="pres">
      <dgm:prSet presAssocID="{05156A7F-C99E-4C3A-A042-E52C992B4D31}" presName="Subtitle" presStyleLbl="revTx" presStyleIdx="0" presStyleCnt="6">
        <dgm:presLayoutVars>
          <dgm:chMax val="0"/>
          <dgm:bulletEnabled/>
        </dgm:presLayoutVars>
      </dgm:prSet>
      <dgm:spPr/>
    </dgm:pt>
    <dgm:pt modelId="{E51FF8A5-CFE8-470A-B2ED-543CE4C31917}" type="pres">
      <dgm:prSet presAssocID="{05156A7F-C99E-4C3A-A042-E52C992B4D31}" presName="Description" presStyleLbl="revTx" presStyleIdx="1" presStyleCnt="6">
        <dgm:presLayoutVars>
          <dgm:bulletEnabled/>
        </dgm:presLayoutVars>
      </dgm:prSet>
      <dgm:spPr/>
    </dgm:pt>
    <dgm:pt modelId="{AA3B08CB-DA02-4993-B04D-9BCB4F08D25A}" type="pres">
      <dgm:prSet presAssocID="{4F306059-8BC7-4194-BD95-9662BC7BBB10}" presName="sibTrans" presStyleLbl="sibTrans2D1" presStyleIdx="0" presStyleCnt="0"/>
      <dgm:spPr/>
    </dgm:pt>
    <dgm:pt modelId="{EE060578-AC7A-4053-8675-7E05C49F4EFF}" type="pres">
      <dgm:prSet presAssocID="{5B4EF8E4-ED4F-4DDB-A018-359BB786F78C}" presName="Composite" presStyleCnt="0"/>
      <dgm:spPr/>
    </dgm:pt>
    <dgm:pt modelId="{49B81AF9-A51C-4BF4-B80B-104CA643A896}" type="pres">
      <dgm:prSet presAssocID="{5B4EF8E4-ED4F-4DDB-A018-359BB786F78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4411" r="23094" b="8"/>
          <a:stretch/>
        </a:blipFill>
      </dgm:spPr>
      <dgm:extLst>
        <a:ext uri="{E40237B7-FDA0-4F09-8148-C483321AD2D9}">
          <dgm14:cNvPr xmlns:dgm14="http://schemas.microsoft.com/office/drawing/2010/diagram" id="0" name="" descr="Examine cell growth in a test tube."/>
        </a:ext>
      </dgm:extLst>
    </dgm:pt>
    <dgm:pt modelId="{6A3C0BDD-AE8F-4BDB-BBBA-A5200F1E7766}" type="pres">
      <dgm:prSet presAssocID="{5B4EF8E4-ED4F-4DDB-A018-359BB786F78C}" presName="Subtitle" presStyleLbl="revTx" presStyleIdx="2" presStyleCnt="6">
        <dgm:presLayoutVars>
          <dgm:chMax val="0"/>
          <dgm:bulletEnabled/>
        </dgm:presLayoutVars>
      </dgm:prSet>
      <dgm:spPr/>
    </dgm:pt>
    <dgm:pt modelId="{06F8F5C8-11B7-40B5-85C1-0A0E9A1E2C32}" type="pres">
      <dgm:prSet presAssocID="{5B4EF8E4-ED4F-4DDB-A018-359BB786F78C}" presName="Description" presStyleLbl="revTx" presStyleIdx="3" presStyleCnt="6">
        <dgm:presLayoutVars>
          <dgm:bulletEnabled/>
        </dgm:presLayoutVars>
      </dgm:prSet>
      <dgm:spPr/>
    </dgm:pt>
    <dgm:pt modelId="{CFC185BD-0494-47E9-AAB4-8ACA4601B65C}" type="pres">
      <dgm:prSet presAssocID="{9F14E72D-C640-4356-896C-6E58F44BD085}" presName="sibTrans" presStyleLbl="sibTrans2D1" presStyleIdx="0" presStyleCnt="0"/>
      <dgm:spPr/>
    </dgm:pt>
    <dgm:pt modelId="{A68FBC69-8230-4917-A278-0E06FCA1CD43}" type="pres">
      <dgm:prSet presAssocID="{66FF6827-7FAC-449C-B6D0-BDA61347D70C}" presName="Composite" presStyleCnt="0"/>
      <dgm:spPr/>
    </dgm:pt>
    <dgm:pt modelId="{64FEC332-043E-4869-8199-4C0C5C718389}" type="pres">
      <dgm:prSet presAssocID="{66FF6827-7FAC-449C-B6D0-BDA61347D70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461" r="15539"/>
          <a:stretch/>
        </a:blipFill>
      </dgm:spPr>
      <dgm:extLst>
        <a:ext uri="{E40237B7-FDA0-4F09-8148-C483321AD2D9}">
          <dgm14:cNvPr xmlns:dgm14="http://schemas.microsoft.com/office/drawing/2010/diagram" id="0" name="" descr="Blood pressure cuff on white background"/>
        </a:ext>
      </dgm:extLst>
    </dgm:pt>
    <dgm:pt modelId="{683268BB-2ACD-4962-BF85-0ED0886B26CB}" type="pres">
      <dgm:prSet presAssocID="{66FF6827-7FAC-449C-B6D0-BDA61347D70C}" presName="Subtitle" presStyleLbl="revTx" presStyleIdx="4" presStyleCnt="6">
        <dgm:presLayoutVars>
          <dgm:chMax val="0"/>
          <dgm:bulletEnabled/>
        </dgm:presLayoutVars>
      </dgm:prSet>
      <dgm:spPr/>
    </dgm:pt>
    <dgm:pt modelId="{E22E7EAB-4783-4699-AB58-B818FA25B6E0}" type="pres">
      <dgm:prSet presAssocID="{66FF6827-7FAC-449C-B6D0-BDA61347D70C}" presName="Description" presStyleLbl="revTx" presStyleIdx="5" presStyleCnt="6">
        <dgm:presLayoutVars>
          <dgm:bulletEnabled/>
        </dgm:presLayoutVars>
      </dgm:prSet>
      <dgm:spPr/>
    </dgm:pt>
  </dgm:ptLst>
  <dgm:cxnLst>
    <dgm:cxn modelId="{1D7F0834-258D-48BA-B130-E38168464BBE}" srcId="{05156A7F-C99E-4C3A-A042-E52C992B4D31}" destId="{D56BEA7F-9035-43FE-916B-74895C2DAE78}" srcOrd="0" destOrd="0" parTransId="{D844E209-7BB5-439B-B69F-CC1D681E0AE6}" sibTransId="{0E851C33-C52B-496A-9925-8A3AA6979943}"/>
    <dgm:cxn modelId="{D474E043-C149-464A-8FBF-026837E23A56}" srcId="{ABBB95BC-D00B-4BDE-85DD-FBEEB1DE1E45}" destId="{66FF6827-7FAC-449C-B6D0-BDA61347D70C}" srcOrd="2" destOrd="0" parTransId="{B9B8B6B5-52B6-4F51-9505-00E7BCDC399E}" sibTransId="{3D003702-7841-441C-90B7-E9B14E98472F}"/>
    <dgm:cxn modelId="{5F065564-74A2-47D3-95C0-AD5241299E5C}" srcId="{66FF6827-7FAC-449C-B6D0-BDA61347D70C}" destId="{776B15D0-AD88-4B8E-8494-B6D397BEFB82}" srcOrd="0" destOrd="0" parTransId="{D68A0317-EF3C-485D-9CF5-0B11AE073274}" sibTransId="{65A5A2AD-EFC8-4AF0-B73D-DCCF6046C660}"/>
    <dgm:cxn modelId="{71F23F4C-06BE-4C50-AFDF-2167EB0F91C0}" type="presOf" srcId="{9F14E72D-C640-4356-896C-6E58F44BD085}" destId="{CFC185BD-0494-47E9-AAB4-8ACA4601B65C}" srcOrd="0" destOrd="0" presId="urn:microsoft.com/office/officeart/2024/3/layout/verticalVisualTextBlock1"/>
    <dgm:cxn modelId="{0E1E3F6F-E4D2-4280-923F-6E8CC48B77A3}" type="presOf" srcId="{ABBB95BC-D00B-4BDE-85DD-FBEEB1DE1E45}" destId="{172D7E7D-FDBC-4A5B-B00B-194FBADBB845}" srcOrd="0" destOrd="0" presId="urn:microsoft.com/office/officeart/2024/3/layout/verticalVisualTextBlock1"/>
    <dgm:cxn modelId="{9860F64F-2CC1-4062-A6B1-5AF233D0ECEE}" type="presOf" srcId="{9C823264-7458-465B-A0DC-604E886F1B30}" destId="{06F8F5C8-11B7-40B5-85C1-0A0E9A1E2C32}" srcOrd="0" destOrd="0" presId="urn:microsoft.com/office/officeart/2024/3/layout/verticalVisualTextBlock1"/>
    <dgm:cxn modelId="{2B2D7270-7F6C-4A71-9356-307CDBA7C5F3}" type="presOf" srcId="{D56BEA7F-9035-43FE-916B-74895C2DAE78}" destId="{E51FF8A5-CFE8-470A-B2ED-543CE4C31917}" srcOrd="0" destOrd="0" presId="urn:microsoft.com/office/officeart/2024/3/layout/verticalVisualTextBlock1"/>
    <dgm:cxn modelId="{F43BEB7B-21C3-4B2C-A28F-262C139B8497}" srcId="{5B4EF8E4-ED4F-4DDB-A018-359BB786F78C}" destId="{9C823264-7458-465B-A0DC-604E886F1B30}" srcOrd="0" destOrd="0" parTransId="{EF244BA7-9FC3-4522-A789-1E6AA7AD4A7F}" sibTransId="{E5FF99BB-B80D-424C-9D15-3147C62E06E7}"/>
    <dgm:cxn modelId="{D1B1A589-9F23-4CCB-8197-F0DCA96BED5E}" srcId="{ABBB95BC-D00B-4BDE-85DD-FBEEB1DE1E45}" destId="{05156A7F-C99E-4C3A-A042-E52C992B4D31}" srcOrd="0" destOrd="0" parTransId="{D6C43988-6F15-4FB4-A07E-98DE0B5735AF}" sibTransId="{4F306059-8BC7-4194-BD95-9662BC7BBB10}"/>
    <dgm:cxn modelId="{CD6AA49D-2395-48E6-A653-BC704FC9A68F}" type="presOf" srcId="{4F306059-8BC7-4194-BD95-9662BC7BBB10}" destId="{AA3B08CB-DA02-4993-B04D-9BCB4F08D25A}" srcOrd="0" destOrd="0" presId="urn:microsoft.com/office/officeart/2024/3/layout/verticalVisualTextBlock1"/>
    <dgm:cxn modelId="{085CB8A1-223D-4C26-B33B-8E6038B98B0E}" type="presOf" srcId="{05156A7F-C99E-4C3A-A042-E52C992B4D31}" destId="{317FA090-287E-4902-A0FE-427D3BF70E13}" srcOrd="0" destOrd="0" presId="urn:microsoft.com/office/officeart/2024/3/layout/verticalVisualTextBlock1"/>
    <dgm:cxn modelId="{B42793BD-0A5D-4FBE-8FE5-D5427917E72D}" type="presOf" srcId="{5B4EF8E4-ED4F-4DDB-A018-359BB786F78C}" destId="{6A3C0BDD-AE8F-4BDB-BBBA-A5200F1E7766}" srcOrd="0" destOrd="0" presId="urn:microsoft.com/office/officeart/2024/3/layout/verticalVisualTextBlock1"/>
    <dgm:cxn modelId="{EF56EDC9-29FC-4EA0-BD71-222645BA39FA}" type="presOf" srcId="{776B15D0-AD88-4B8E-8494-B6D397BEFB82}" destId="{E22E7EAB-4783-4699-AB58-B818FA25B6E0}" srcOrd="0" destOrd="0" presId="urn:microsoft.com/office/officeart/2024/3/layout/verticalVisualTextBlock1"/>
    <dgm:cxn modelId="{8104F4D5-95AB-46AB-BC35-52CA77E2DB05}" type="presOf" srcId="{66FF6827-7FAC-449C-B6D0-BDA61347D70C}" destId="{683268BB-2ACD-4962-BF85-0ED0886B26CB}" srcOrd="0" destOrd="0" presId="urn:microsoft.com/office/officeart/2024/3/layout/verticalVisualTextBlock1"/>
    <dgm:cxn modelId="{49B67BE6-6255-4521-82F2-42DF8C38A4CC}" srcId="{ABBB95BC-D00B-4BDE-85DD-FBEEB1DE1E45}" destId="{5B4EF8E4-ED4F-4DDB-A018-359BB786F78C}" srcOrd="1" destOrd="0" parTransId="{4DEEDB6A-8FF4-4D39-B800-1EBE347DDFE3}" sibTransId="{9F14E72D-C640-4356-896C-6E58F44BD085}"/>
    <dgm:cxn modelId="{FB593259-2AB2-4708-AB14-DCDBBA97B887}" type="presParOf" srcId="{172D7E7D-FDBC-4A5B-B00B-194FBADBB845}" destId="{D1D8E758-F109-4BE7-B59F-A3395267EC70}" srcOrd="0" destOrd="0" presId="urn:microsoft.com/office/officeart/2024/3/layout/verticalVisualTextBlock1"/>
    <dgm:cxn modelId="{A09FE918-11F3-40AA-A34A-E0F77173A445}" type="presParOf" srcId="{D1D8E758-F109-4BE7-B59F-A3395267EC70}" destId="{60C8EF3E-E412-498E-92C9-228005724BAB}" srcOrd="0" destOrd="0" presId="urn:microsoft.com/office/officeart/2024/3/layout/verticalVisualTextBlock1"/>
    <dgm:cxn modelId="{1D5E4D8B-1214-4687-9874-C14CB725A02D}" type="presParOf" srcId="{D1D8E758-F109-4BE7-B59F-A3395267EC70}" destId="{317FA090-287E-4902-A0FE-427D3BF70E13}" srcOrd="1" destOrd="0" presId="urn:microsoft.com/office/officeart/2024/3/layout/verticalVisualTextBlock1"/>
    <dgm:cxn modelId="{F1BAB225-AD56-4F28-BF1F-0BA4B8829E5A}" type="presParOf" srcId="{D1D8E758-F109-4BE7-B59F-A3395267EC70}" destId="{E51FF8A5-CFE8-470A-B2ED-543CE4C31917}" srcOrd="2" destOrd="0" presId="urn:microsoft.com/office/officeart/2024/3/layout/verticalVisualTextBlock1"/>
    <dgm:cxn modelId="{6A214A6D-CD8B-498D-937C-EE33DB7D9449}" type="presParOf" srcId="{172D7E7D-FDBC-4A5B-B00B-194FBADBB845}" destId="{AA3B08CB-DA02-4993-B04D-9BCB4F08D25A}" srcOrd="1" destOrd="0" presId="urn:microsoft.com/office/officeart/2024/3/layout/verticalVisualTextBlock1"/>
    <dgm:cxn modelId="{6FF70B99-1ADA-44C6-9D09-19D27B0E1DC9}" type="presParOf" srcId="{172D7E7D-FDBC-4A5B-B00B-194FBADBB845}" destId="{EE060578-AC7A-4053-8675-7E05C49F4EFF}" srcOrd="2" destOrd="0" presId="urn:microsoft.com/office/officeart/2024/3/layout/verticalVisualTextBlock1"/>
    <dgm:cxn modelId="{8C63A1E2-4587-4AC1-8B44-B00057A2895D}" type="presParOf" srcId="{EE060578-AC7A-4053-8675-7E05C49F4EFF}" destId="{49B81AF9-A51C-4BF4-B80B-104CA643A896}" srcOrd="0" destOrd="0" presId="urn:microsoft.com/office/officeart/2024/3/layout/verticalVisualTextBlock1"/>
    <dgm:cxn modelId="{8976A43F-07DD-4DB6-AE0D-29EED55CB77D}" type="presParOf" srcId="{EE060578-AC7A-4053-8675-7E05C49F4EFF}" destId="{6A3C0BDD-AE8F-4BDB-BBBA-A5200F1E7766}" srcOrd="1" destOrd="0" presId="urn:microsoft.com/office/officeart/2024/3/layout/verticalVisualTextBlock1"/>
    <dgm:cxn modelId="{B40B4264-A728-4E62-B609-06894476283C}" type="presParOf" srcId="{EE060578-AC7A-4053-8675-7E05C49F4EFF}" destId="{06F8F5C8-11B7-40B5-85C1-0A0E9A1E2C32}" srcOrd="2" destOrd="0" presId="urn:microsoft.com/office/officeart/2024/3/layout/verticalVisualTextBlock1"/>
    <dgm:cxn modelId="{3233BFE6-16E6-4D71-8B61-31C608ACC387}" type="presParOf" srcId="{172D7E7D-FDBC-4A5B-B00B-194FBADBB845}" destId="{CFC185BD-0494-47E9-AAB4-8ACA4601B65C}" srcOrd="3" destOrd="0" presId="urn:microsoft.com/office/officeart/2024/3/layout/verticalVisualTextBlock1"/>
    <dgm:cxn modelId="{6D977CE2-8ACC-4348-A1CC-80D67AC639C2}" type="presParOf" srcId="{172D7E7D-FDBC-4A5B-B00B-194FBADBB845}" destId="{A68FBC69-8230-4917-A278-0E06FCA1CD43}" srcOrd="4" destOrd="0" presId="urn:microsoft.com/office/officeart/2024/3/layout/verticalVisualTextBlock1"/>
    <dgm:cxn modelId="{4B0ECEE6-FEAB-4342-9F72-E2DAB5478360}" type="presParOf" srcId="{A68FBC69-8230-4917-A278-0E06FCA1CD43}" destId="{64FEC332-043E-4869-8199-4C0C5C718389}" srcOrd="0" destOrd="0" presId="urn:microsoft.com/office/officeart/2024/3/layout/verticalVisualTextBlock1"/>
    <dgm:cxn modelId="{EA0C7503-9346-443B-A10C-C455E64892BF}" type="presParOf" srcId="{A68FBC69-8230-4917-A278-0E06FCA1CD43}" destId="{683268BB-2ACD-4962-BF85-0ED0886B26CB}" srcOrd="1" destOrd="0" presId="urn:microsoft.com/office/officeart/2024/3/layout/verticalVisualTextBlock1"/>
    <dgm:cxn modelId="{43566537-8FBA-4479-B2C0-5B017E305BBA}" type="presParOf" srcId="{A68FBC69-8230-4917-A278-0E06FCA1CD43}" destId="{E22E7EAB-4783-4699-AB58-B818FA25B6E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3ABC7F-D842-41B0-A287-59B33335C90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F84B2EA-FB72-436C-914F-4A78C3EC7F1C}">
      <dgm:prSet/>
      <dgm:spPr/>
      <dgm:t>
        <a:bodyPr/>
        <a:lstStyle/>
        <a:p>
          <a:pPr>
            <a:lnSpc>
              <a:spcPct val="100000"/>
            </a:lnSpc>
            <a:defRPr b="1"/>
          </a:pPr>
          <a:r>
            <a:rPr lang="en-US" dirty="0"/>
            <a:t>Summary</a:t>
          </a:r>
        </a:p>
      </dgm:t>
    </dgm:pt>
    <dgm:pt modelId="{78F0F909-F892-4D8D-85CB-3F2E868CDEFC}" type="parTrans" cxnId="{2E18BB6A-28E5-4C78-8F75-55E359CD91C5}">
      <dgm:prSet/>
      <dgm:spPr/>
      <dgm:t>
        <a:bodyPr/>
        <a:lstStyle/>
        <a:p>
          <a:endParaRPr lang="en-US"/>
        </a:p>
      </dgm:t>
    </dgm:pt>
    <dgm:pt modelId="{278B9A42-FE47-49D6-959F-D2B9DFE54092}" type="sibTrans" cxnId="{2E18BB6A-28E5-4C78-8F75-55E359CD91C5}">
      <dgm:prSet/>
      <dgm:spPr/>
      <dgm:t>
        <a:bodyPr/>
        <a:lstStyle/>
        <a:p>
          <a:pPr>
            <a:lnSpc>
              <a:spcPct val="100000"/>
            </a:lnSpc>
            <a:defRPr b="1"/>
          </a:pPr>
          <a:endParaRPr lang="en-US"/>
        </a:p>
      </dgm:t>
    </dgm:pt>
    <dgm:pt modelId="{AF9AED97-3C74-4BE3-B1E3-2460F6BB09DE}">
      <dgm:prSet/>
      <dgm:spPr/>
      <dgm:t>
        <a:bodyPr/>
        <a:lstStyle/>
        <a:p>
          <a:pPr>
            <a:lnSpc>
              <a:spcPct val="100000"/>
            </a:lnSpc>
          </a:pPr>
          <a:r>
            <a:rPr lang="en-US" dirty="0"/>
            <a:t>Neural Network baseline failed → accuracy 0.47.
Initial RF and </a:t>
          </a:r>
          <a:r>
            <a:rPr lang="en-US" dirty="0" err="1"/>
            <a:t>XGBoost</a:t>
          </a:r>
          <a:r>
            <a:rPr lang="en-US" dirty="0"/>
            <a:t> improved performance.
Tuned Random Forest achieved 98% accuracy and zero false negatives.
Expanded to multiclass classification for more realistic severity assessment.
Built full deployment pipeline with website interface and explainability.</a:t>
          </a:r>
        </a:p>
      </dgm:t>
    </dgm:pt>
    <dgm:pt modelId="{474502D8-88FC-4E6C-80CB-7EA5065E565C}" type="parTrans" cxnId="{690C6DE8-D8D2-4518-99B9-E22328B0B709}">
      <dgm:prSet/>
      <dgm:spPr/>
      <dgm:t>
        <a:bodyPr/>
        <a:lstStyle/>
        <a:p>
          <a:endParaRPr lang="en-US"/>
        </a:p>
      </dgm:t>
    </dgm:pt>
    <dgm:pt modelId="{5EC5534F-9DF5-44B6-8F6F-43ECCC6BD066}" type="sibTrans" cxnId="{690C6DE8-D8D2-4518-99B9-E22328B0B709}">
      <dgm:prSet/>
      <dgm:spPr/>
      <dgm:t>
        <a:bodyPr/>
        <a:lstStyle/>
        <a:p>
          <a:endParaRPr lang="en-US"/>
        </a:p>
      </dgm:t>
    </dgm:pt>
    <dgm:pt modelId="{DCB2DC3B-63C1-4028-BE3C-5FA65E3C0D6B}">
      <dgm:prSet/>
      <dgm:spPr/>
      <dgm:t>
        <a:bodyPr/>
        <a:lstStyle/>
        <a:p>
          <a:pPr>
            <a:lnSpc>
              <a:spcPct val="100000"/>
            </a:lnSpc>
            <a:defRPr b="1"/>
          </a:pPr>
          <a:endParaRPr lang="en-US" dirty="0"/>
        </a:p>
      </dgm:t>
    </dgm:pt>
    <dgm:pt modelId="{24CF0BF3-B6F9-492B-B844-15708818FB16}" type="parTrans" cxnId="{9126D478-BA91-4876-A69F-52C529A50080}">
      <dgm:prSet/>
      <dgm:spPr/>
      <dgm:t>
        <a:bodyPr/>
        <a:lstStyle/>
        <a:p>
          <a:endParaRPr lang="en-US"/>
        </a:p>
      </dgm:t>
    </dgm:pt>
    <dgm:pt modelId="{F38FDF22-39BF-4399-8281-6F970A632EF6}" type="sibTrans" cxnId="{9126D478-BA91-4876-A69F-52C529A50080}">
      <dgm:prSet/>
      <dgm:spPr/>
      <dgm:t>
        <a:bodyPr/>
        <a:lstStyle/>
        <a:p>
          <a:endParaRPr lang="en-US"/>
        </a:p>
      </dgm:t>
    </dgm:pt>
    <dgm:pt modelId="{8D576937-6843-4D3B-B825-D25BA875C7F2}">
      <dgm:prSet/>
      <dgm:spPr/>
      <dgm:t>
        <a:bodyPr/>
        <a:lstStyle/>
        <a:p>
          <a:pPr>
            <a:lnSpc>
              <a:spcPct val="100000"/>
            </a:lnSpc>
          </a:pPr>
          <a:endParaRPr lang="en-US" dirty="0"/>
        </a:p>
      </dgm:t>
    </dgm:pt>
    <dgm:pt modelId="{EBEA36FB-1D56-401E-A0F2-A793F5541F31}" type="parTrans" cxnId="{F3CCC1A7-F395-4EA2-A521-402068C8CD2B}">
      <dgm:prSet/>
      <dgm:spPr/>
      <dgm:t>
        <a:bodyPr/>
        <a:lstStyle/>
        <a:p>
          <a:endParaRPr lang="en-US"/>
        </a:p>
      </dgm:t>
    </dgm:pt>
    <dgm:pt modelId="{EFC711DB-612B-4C27-8496-1BB5122C5755}" type="sibTrans" cxnId="{F3CCC1A7-F395-4EA2-A521-402068C8CD2B}">
      <dgm:prSet/>
      <dgm:spPr/>
      <dgm:t>
        <a:bodyPr/>
        <a:lstStyle/>
        <a:p>
          <a:endParaRPr lang="en-US"/>
        </a:p>
      </dgm:t>
    </dgm:pt>
    <dgm:pt modelId="{04FD5D4F-3AA3-45B6-A4D6-9A09867E5D68}" type="pres">
      <dgm:prSet presAssocID="{C13ABC7F-D842-41B0-A287-59B33335C906}" presName="Name0" presStyleCnt="0">
        <dgm:presLayoutVars>
          <dgm:dir/>
          <dgm:resizeHandles val="exact"/>
        </dgm:presLayoutVars>
      </dgm:prSet>
      <dgm:spPr/>
    </dgm:pt>
    <dgm:pt modelId="{49C66986-DBED-4F93-BC3C-698E6ABED182}" type="pres">
      <dgm:prSet presAssocID="{7F84B2EA-FB72-436C-914F-4A78C3EC7F1C}" presName="compNode" presStyleCnt="0"/>
      <dgm:spPr/>
    </dgm:pt>
    <dgm:pt modelId="{552FCCA0-3147-4BC6-A1B4-788AE9CF2B77}" type="pres">
      <dgm:prSet presAssocID="{7F84B2EA-FB72-436C-914F-4A78C3EC7F1C}" presName="pictRect" presStyleLbl="revTx" presStyleIdx="0" presStyleCnt="4">
        <dgm:presLayoutVars>
          <dgm:chMax val="0"/>
          <dgm:bulletEnabled/>
        </dgm:presLayoutVars>
      </dgm:prSet>
      <dgm:spPr/>
    </dgm:pt>
    <dgm:pt modelId="{ADC6DD4A-432D-4286-BA98-09C202D8F517}" type="pres">
      <dgm:prSet presAssocID="{7F84B2EA-FB72-436C-914F-4A78C3EC7F1C}" presName="textRect" presStyleLbl="revTx" presStyleIdx="1" presStyleCnt="4">
        <dgm:presLayoutVars>
          <dgm:bulletEnabled/>
        </dgm:presLayoutVars>
      </dgm:prSet>
      <dgm:spPr/>
    </dgm:pt>
    <dgm:pt modelId="{705F4B8E-F32E-4BC7-BEE6-3AFBA3FE602F}" type="pres">
      <dgm:prSet presAssocID="{278B9A42-FE47-49D6-959F-D2B9DFE54092}" presName="sibTrans" presStyleLbl="sibTrans2D1" presStyleIdx="0" presStyleCnt="0"/>
      <dgm:spPr/>
    </dgm:pt>
    <dgm:pt modelId="{896D7D6F-70B9-46A7-B115-D9B4066DC02E}" type="pres">
      <dgm:prSet presAssocID="{DCB2DC3B-63C1-4028-BE3C-5FA65E3C0D6B}" presName="compNode" presStyleCnt="0"/>
      <dgm:spPr/>
    </dgm:pt>
    <dgm:pt modelId="{5B7C2B01-5F78-445C-85BC-4AA48E0F67B4}" type="pres">
      <dgm:prSet presAssocID="{DCB2DC3B-63C1-4028-BE3C-5FA65E3C0D6B}" presName="pictRect" presStyleLbl="revTx" presStyleIdx="2" presStyleCnt="4">
        <dgm:presLayoutVars>
          <dgm:chMax val="0"/>
          <dgm:bulletEnabled/>
        </dgm:presLayoutVars>
      </dgm:prSet>
      <dgm:spPr/>
    </dgm:pt>
    <dgm:pt modelId="{204C5030-E6B8-4407-90DC-BAD2DD5B1518}" type="pres">
      <dgm:prSet presAssocID="{DCB2DC3B-63C1-4028-BE3C-5FA65E3C0D6B}" presName="textRect" presStyleLbl="revTx" presStyleIdx="3" presStyleCnt="4">
        <dgm:presLayoutVars>
          <dgm:bulletEnabled/>
        </dgm:presLayoutVars>
      </dgm:prSet>
      <dgm:spPr/>
    </dgm:pt>
  </dgm:ptLst>
  <dgm:cxnLst>
    <dgm:cxn modelId="{1189355F-983C-4B7D-B3E8-824EB0ADBA74}" type="presOf" srcId="{7F84B2EA-FB72-436C-914F-4A78C3EC7F1C}" destId="{552FCCA0-3147-4BC6-A1B4-788AE9CF2B77}" srcOrd="0" destOrd="0" presId="urn:microsoft.com/office/officeart/2024/3/layout/hArchList1"/>
    <dgm:cxn modelId="{2E18BB6A-28E5-4C78-8F75-55E359CD91C5}" srcId="{C13ABC7F-D842-41B0-A287-59B33335C906}" destId="{7F84B2EA-FB72-436C-914F-4A78C3EC7F1C}" srcOrd="0" destOrd="0" parTransId="{78F0F909-F892-4D8D-85CB-3F2E868CDEFC}" sibTransId="{278B9A42-FE47-49D6-959F-D2B9DFE54092}"/>
    <dgm:cxn modelId="{9126D478-BA91-4876-A69F-52C529A50080}" srcId="{C13ABC7F-D842-41B0-A287-59B33335C906}" destId="{DCB2DC3B-63C1-4028-BE3C-5FA65E3C0D6B}" srcOrd="1" destOrd="0" parTransId="{24CF0BF3-B6F9-492B-B844-15708818FB16}" sibTransId="{F38FDF22-39BF-4399-8281-6F970A632EF6}"/>
    <dgm:cxn modelId="{5864FA85-D7B6-4003-ADB2-EC6A8FA637F1}" type="presOf" srcId="{278B9A42-FE47-49D6-959F-D2B9DFE54092}" destId="{705F4B8E-F32E-4BC7-BEE6-3AFBA3FE602F}" srcOrd="0" destOrd="0" presId="urn:microsoft.com/office/officeart/2024/3/layout/hArchList1"/>
    <dgm:cxn modelId="{16643EA1-A941-49B9-8B5D-17BEF8EF425D}" type="presOf" srcId="{8D576937-6843-4D3B-B825-D25BA875C7F2}" destId="{204C5030-E6B8-4407-90DC-BAD2DD5B1518}" srcOrd="0" destOrd="0" presId="urn:microsoft.com/office/officeart/2024/3/layout/hArchList1"/>
    <dgm:cxn modelId="{A63155A5-A7DF-48FB-9B69-2A5824DBD21D}" type="presOf" srcId="{C13ABC7F-D842-41B0-A287-59B33335C906}" destId="{04FD5D4F-3AA3-45B6-A4D6-9A09867E5D68}" srcOrd="0" destOrd="0" presId="urn:microsoft.com/office/officeart/2024/3/layout/hArchList1"/>
    <dgm:cxn modelId="{F3CCC1A7-F395-4EA2-A521-402068C8CD2B}" srcId="{DCB2DC3B-63C1-4028-BE3C-5FA65E3C0D6B}" destId="{8D576937-6843-4D3B-B825-D25BA875C7F2}" srcOrd="0" destOrd="0" parTransId="{EBEA36FB-1D56-401E-A0F2-A793F5541F31}" sibTransId="{EFC711DB-612B-4C27-8496-1BB5122C5755}"/>
    <dgm:cxn modelId="{EB5F01C4-F402-4AD3-9C2C-066824275AAF}" type="presOf" srcId="{AF9AED97-3C74-4BE3-B1E3-2460F6BB09DE}" destId="{ADC6DD4A-432D-4286-BA98-09C202D8F517}" srcOrd="0" destOrd="0" presId="urn:microsoft.com/office/officeart/2024/3/layout/hArchList1"/>
    <dgm:cxn modelId="{5122F4CA-4590-4B78-99D9-72244471F5C7}" type="presOf" srcId="{DCB2DC3B-63C1-4028-BE3C-5FA65E3C0D6B}" destId="{5B7C2B01-5F78-445C-85BC-4AA48E0F67B4}" srcOrd="0" destOrd="0" presId="urn:microsoft.com/office/officeart/2024/3/layout/hArchList1"/>
    <dgm:cxn modelId="{690C6DE8-D8D2-4518-99B9-E22328B0B709}" srcId="{7F84B2EA-FB72-436C-914F-4A78C3EC7F1C}" destId="{AF9AED97-3C74-4BE3-B1E3-2460F6BB09DE}" srcOrd="0" destOrd="0" parTransId="{474502D8-88FC-4E6C-80CB-7EA5065E565C}" sibTransId="{5EC5534F-9DF5-44B6-8F6F-43ECCC6BD066}"/>
    <dgm:cxn modelId="{AD2661F2-5D32-43AA-AD6D-AF53E9674F12}" type="presParOf" srcId="{04FD5D4F-3AA3-45B6-A4D6-9A09867E5D68}" destId="{49C66986-DBED-4F93-BC3C-698E6ABED182}" srcOrd="0" destOrd="0" presId="urn:microsoft.com/office/officeart/2024/3/layout/hArchList1"/>
    <dgm:cxn modelId="{F88C0B47-FAE7-486B-85F5-CA9ADEB0865A}" type="presParOf" srcId="{49C66986-DBED-4F93-BC3C-698E6ABED182}" destId="{552FCCA0-3147-4BC6-A1B4-788AE9CF2B77}" srcOrd="0" destOrd="0" presId="urn:microsoft.com/office/officeart/2024/3/layout/hArchList1"/>
    <dgm:cxn modelId="{77D077DC-17CA-4AE6-8FE8-9995BB78A877}" type="presParOf" srcId="{49C66986-DBED-4F93-BC3C-698E6ABED182}" destId="{ADC6DD4A-432D-4286-BA98-09C202D8F517}" srcOrd="1" destOrd="0" presId="urn:microsoft.com/office/officeart/2024/3/layout/hArchList1"/>
    <dgm:cxn modelId="{1FAC12DD-C7A7-46C4-BDC4-97234F867284}" type="presParOf" srcId="{04FD5D4F-3AA3-45B6-A4D6-9A09867E5D68}" destId="{705F4B8E-F32E-4BC7-BEE6-3AFBA3FE602F}" srcOrd="1" destOrd="0" presId="urn:microsoft.com/office/officeart/2024/3/layout/hArchList1"/>
    <dgm:cxn modelId="{D7CE0E81-5CF0-45A1-987A-F8AF48B92093}" type="presParOf" srcId="{04FD5D4F-3AA3-45B6-A4D6-9A09867E5D68}" destId="{896D7D6F-70B9-46A7-B115-D9B4066DC02E}" srcOrd="2" destOrd="0" presId="urn:microsoft.com/office/officeart/2024/3/layout/hArchList1"/>
    <dgm:cxn modelId="{E82AB0C5-1421-44A1-BD2B-E9BC49C5CC4C}" type="presParOf" srcId="{896D7D6F-70B9-46A7-B115-D9B4066DC02E}" destId="{5B7C2B01-5F78-445C-85BC-4AA48E0F67B4}" srcOrd="0" destOrd="0" presId="urn:microsoft.com/office/officeart/2024/3/layout/hArchList1"/>
    <dgm:cxn modelId="{B90ECC29-6E87-4E22-92DA-FE60DD1BCC33}" type="presParOf" srcId="{896D7D6F-70B9-46A7-B115-D9B4066DC02E}" destId="{204C5030-E6B8-4407-90DC-BAD2DD5B1518}"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8EF3E-E412-498E-92C9-228005724BAB}">
      <dsp:nvSpPr>
        <dsp:cNvPr id="0" name=""/>
        <dsp:cNvSpPr/>
      </dsp:nvSpPr>
      <dsp:spPr>
        <a:xfrm>
          <a:off x="0" y="0"/>
          <a:ext cx="1476138" cy="147613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5" b="7"/>
          <a:stretch/>
        </a:blipFill>
        <a:ln>
          <a:noFill/>
        </a:ln>
        <a:effectLst/>
      </dsp:spPr>
      <dsp:style>
        <a:lnRef idx="0">
          <a:scrgbClr r="0" g="0" b="0"/>
        </a:lnRef>
        <a:fillRef idx="3">
          <a:scrgbClr r="0" g="0" b="0"/>
        </a:fillRef>
        <a:effectRef idx="2">
          <a:scrgbClr r="0" g="0" b="0"/>
        </a:effectRef>
        <a:fontRef idx="minor">
          <a:schemeClr val="lt1"/>
        </a:fontRef>
      </dsp:style>
    </dsp:sp>
    <dsp:sp modelId="{317FA090-287E-4902-A0FE-427D3BF70E13}">
      <dsp:nvSpPr>
        <dsp:cNvPr id="0" name=""/>
        <dsp:cNvSpPr/>
      </dsp:nvSpPr>
      <dsp:spPr>
        <a:xfrm>
          <a:off x="1656138" y="0"/>
          <a:ext cx="903730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Age as a Clinical Feature</a:t>
          </a:r>
        </a:p>
      </dsp:txBody>
      <dsp:txXfrm>
        <a:off x="1656138" y="0"/>
        <a:ext cx="9037307" cy="364320"/>
      </dsp:txXfrm>
    </dsp:sp>
    <dsp:sp modelId="{E51FF8A5-CFE8-470A-B2ED-543CE4C31917}">
      <dsp:nvSpPr>
        <dsp:cNvPr id="0" name=""/>
        <dsp:cNvSpPr/>
      </dsp:nvSpPr>
      <dsp:spPr>
        <a:xfrm>
          <a:off x="1656138" y="364320"/>
          <a:ext cx="9037307" cy="1111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Age is a crucial factor impacting heart disease risk and is included in the dataset's clinical features.</a:t>
          </a:r>
        </a:p>
      </dsp:txBody>
      <dsp:txXfrm>
        <a:off x="1656138" y="364320"/>
        <a:ext cx="9037307" cy="1111818"/>
      </dsp:txXfrm>
    </dsp:sp>
    <dsp:sp modelId="{49B81AF9-A51C-4BF4-B80B-104CA643A896}">
      <dsp:nvSpPr>
        <dsp:cNvPr id="0" name=""/>
        <dsp:cNvSpPr/>
      </dsp:nvSpPr>
      <dsp:spPr>
        <a:xfrm>
          <a:off x="0" y="1594230"/>
          <a:ext cx="1476138" cy="147613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4411" r="23094" b="8"/>
          <a:stretch/>
        </a:blipFill>
        <a:ln>
          <a:noFill/>
        </a:ln>
        <a:effectLst/>
      </dsp:spPr>
      <dsp:style>
        <a:lnRef idx="0">
          <a:scrgbClr r="0" g="0" b="0"/>
        </a:lnRef>
        <a:fillRef idx="3">
          <a:scrgbClr r="0" g="0" b="0"/>
        </a:fillRef>
        <a:effectRef idx="2">
          <a:scrgbClr r="0" g="0" b="0"/>
        </a:effectRef>
        <a:fontRef idx="minor">
          <a:schemeClr val="lt1"/>
        </a:fontRef>
      </dsp:style>
    </dsp:sp>
    <dsp:sp modelId="{6A3C0BDD-AE8F-4BDB-BBBA-A5200F1E7766}">
      <dsp:nvSpPr>
        <dsp:cNvPr id="0" name=""/>
        <dsp:cNvSpPr/>
      </dsp:nvSpPr>
      <dsp:spPr>
        <a:xfrm>
          <a:off x="1656138" y="1594230"/>
          <a:ext cx="903730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Cholesterol Levels</a:t>
          </a:r>
        </a:p>
      </dsp:txBody>
      <dsp:txXfrm>
        <a:off x="1656138" y="1594230"/>
        <a:ext cx="9037307" cy="364320"/>
      </dsp:txXfrm>
    </dsp:sp>
    <dsp:sp modelId="{06F8F5C8-11B7-40B5-85C1-0A0E9A1E2C32}">
      <dsp:nvSpPr>
        <dsp:cNvPr id="0" name=""/>
        <dsp:cNvSpPr/>
      </dsp:nvSpPr>
      <dsp:spPr>
        <a:xfrm>
          <a:off x="1656138" y="1958550"/>
          <a:ext cx="9037307" cy="1111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Cholesterol levels are important indicators for heart health and play a role in risk assessment.</a:t>
          </a:r>
        </a:p>
      </dsp:txBody>
      <dsp:txXfrm>
        <a:off x="1656138" y="1958550"/>
        <a:ext cx="9037307" cy="1111818"/>
      </dsp:txXfrm>
    </dsp:sp>
    <dsp:sp modelId="{64FEC332-043E-4869-8199-4C0C5C718389}">
      <dsp:nvSpPr>
        <dsp:cNvPr id="0" name=""/>
        <dsp:cNvSpPr/>
      </dsp:nvSpPr>
      <dsp:spPr>
        <a:xfrm>
          <a:off x="0" y="3188460"/>
          <a:ext cx="1476138" cy="147613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7461" r="15539"/>
          <a:stretch/>
        </a:blipFill>
        <a:ln>
          <a:noFill/>
        </a:ln>
        <a:effectLst/>
      </dsp:spPr>
      <dsp:style>
        <a:lnRef idx="0">
          <a:scrgbClr r="0" g="0" b="0"/>
        </a:lnRef>
        <a:fillRef idx="3">
          <a:scrgbClr r="0" g="0" b="0"/>
        </a:fillRef>
        <a:effectRef idx="2">
          <a:scrgbClr r="0" g="0" b="0"/>
        </a:effectRef>
        <a:fontRef idx="minor">
          <a:schemeClr val="lt1"/>
        </a:fontRef>
      </dsp:style>
    </dsp:sp>
    <dsp:sp modelId="{683268BB-2ACD-4962-BF85-0ED0886B26CB}">
      <dsp:nvSpPr>
        <dsp:cNvPr id="0" name=""/>
        <dsp:cNvSpPr/>
      </dsp:nvSpPr>
      <dsp:spPr>
        <a:xfrm>
          <a:off x="1656138" y="3188460"/>
          <a:ext cx="903730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Blood Pressure</a:t>
          </a:r>
        </a:p>
      </dsp:txBody>
      <dsp:txXfrm>
        <a:off x="1656138" y="3188460"/>
        <a:ext cx="9037307" cy="364320"/>
      </dsp:txXfrm>
    </dsp:sp>
    <dsp:sp modelId="{E22E7EAB-4783-4699-AB58-B818FA25B6E0}">
      <dsp:nvSpPr>
        <dsp:cNvPr id="0" name=""/>
        <dsp:cNvSpPr/>
      </dsp:nvSpPr>
      <dsp:spPr>
        <a:xfrm>
          <a:off x="1656138" y="3552780"/>
          <a:ext cx="9037307" cy="1111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Blood pressure readings help assess cardiovascular health and predict heart disease risk.</a:t>
          </a:r>
        </a:p>
      </dsp:txBody>
      <dsp:txXfrm>
        <a:off x="1656138" y="3552780"/>
        <a:ext cx="9037307" cy="1111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FCCA0-3147-4BC6-A1B4-788AE9CF2B77}">
      <dsp:nvSpPr>
        <dsp:cNvPr id="0" name=""/>
        <dsp:cNvSpPr/>
      </dsp:nvSpPr>
      <dsp:spPr>
        <a:xfrm>
          <a:off x="0" y="0"/>
          <a:ext cx="5061728" cy="36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Summary</a:t>
          </a:r>
        </a:p>
      </dsp:txBody>
      <dsp:txXfrm>
        <a:off x="0" y="0"/>
        <a:ext cx="5061728" cy="365154"/>
      </dsp:txXfrm>
    </dsp:sp>
    <dsp:sp modelId="{ADC6DD4A-432D-4286-BA98-09C202D8F517}">
      <dsp:nvSpPr>
        <dsp:cNvPr id="0" name=""/>
        <dsp:cNvSpPr/>
      </dsp:nvSpPr>
      <dsp:spPr>
        <a:xfrm>
          <a:off x="0" y="365154"/>
          <a:ext cx="5061728" cy="328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Neural Network baseline failed → accuracy 0.47.
Initial RF and </a:t>
          </a:r>
          <a:r>
            <a:rPr lang="en-US" sz="1400" kern="1200" dirty="0" err="1"/>
            <a:t>XGBoost</a:t>
          </a:r>
          <a:r>
            <a:rPr lang="en-US" sz="1400" kern="1200" dirty="0"/>
            <a:t> improved performance.
Tuned Random Forest achieved 98% accuracy and zero false negatives.
Expanded to multiclass classification for more realistic severity assessment.
Built full deployment pipeline with website interface and explainability.</a:t>
          </a:r>
        </a:p>
      </dsp:txBody>
      <dsp:txXfrm>
        <a:off x="0" y="365154"/>
        <a:ext cx="5061728" cy="3286389"/>
      </dsp:txXfrm>
    </dsp:sp>
    <dsp:sp modelId="{5B7C2B01-5F78-445C-85BC-4AA48E0F67B4}">
      <dsp:nvSpPr>
        <dsp:cNvPr id="0" name=""/>
        <dsp:cNvSpPr/>
      </dsp:nvSpPr>
      <dsp:spPr>
        <a:xfrm>
          <a:off x="5567901" y="0"/>
          <a:ext cx="5061728" cy="36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endParaRPr lang="en-US" sz="1800" kern="1200" dirty="0"/>
        </a:p>
      </dsp:txBody>
      <dsp:txXfrm>
        <a:off x="5567901" y="0"/>
        <a:ext cx="5061728" cy="365154"/>
      </dsp:txXfrm>
    </dsp:sp>
    <dsp:sp modelId="{204C5030-E6B8-4407-90DC-BAD2DD5B1518}">
      <dsp:nvSpPr>
        <dsp:cNvPr id="0" name=""/>
        <dsp:cNvSpPr/>
      </dsp:nvSpPr>
      <dsp:spPr>
        <a:xfrm>
          <a:off x="5567901" y="365154"/>
          <a:ext cx="5061728" cy="328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5567901" y="365154"/>
        <a:ext cx="5061728" cy="3286389"/>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BE4A3-512F-4CE4-AED7-218F950B262E}"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C1C46-8A16-4F3D-9049-7F1AA75D6274}" type="slidenum">
              <a:rPr lang="en-US" smtClean="0"/>
              <a:t>‹#›</a:t>
            </a:fld>
            <a:endParaRPr lang="en-US"/>
          </a:p>
        </p:txBody>
      </p:sp>
    </p:spTree>
    <p:extLst>
      <p:ext uri="{BB962C8B-B14F-4D97-AF65-F5344CB8AC3E}">
        <p14:creationId xmlns:p14="http://schemas.microsoft.com/office/powerpoint/2010/main" val="219403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Welcome to this presentation on heart disease prediction using advanced machine learning techniques. We will explore the project objectives, dataset, modeling approaches, and results aimed at improving early detection of heart disease.
</a:t>
            </a:r>
          </a:p>
        </p:txBody>
      </p:sp>
      <p:sp>
        <p:nvSpPr>
          <p:cNvPr id="4" name="Slide Number Placeholder 3"/>
          <p:cNvSpPr>
            <a:spLocks noGrp="1"/>
          </p:cNvSpPr>
          <p:nvPr>
            <p:ph type="sldNum" sz="quarter" idx="5"/>
          </p:nvPr>
        </p:nvSpPr>
        <p:spPr/>
        <p:txBody>
          <a:bodyPr/>
          <a:lstStyle/>
          <a:p>
            <a:fld id="{A8E68E38-683E-4B20-8950-5F2928F9CF8F}" type="slidenum">
              <a:rPr lang="en-US" smtClean="0"/>
              <a:t>1</a:t>
            </a:fld>
            <a:endParaRPr lang="en-US"/>
          </a:p>
        </p:txBody>
      </p:sp>
    </p:spTree>
    <p:extLst>
      <p:ext uri="{BB962C8B-B14F-4D97-AF65-F5344CB8AC3E}">
        <p14:creationId xmlns:p14="http://schemas.microsoft.com/office/powerpoint/2010/main" val="135415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outlines the main goals: building predictive models, evaluating their performance, and aiming for clinical deployment.</a:t>
            </a:r>
          </a:p>
        </p:txBody>
      </p:sp>
      <p:sp>
        <p:nvSpPr>
          <p:cNvPr id="4" name="Slide Number Placeholder 3"/>
          <p:cNvSpPr>
            <a:spLocks noGrp="1"/>
          </p:cNvSpPr>
          <p:nvPr>
            <p:ph type="sldNum" sz="quarter" idx="5"/>
          </p:nvPr>
        </p:nvSpPr>
        <p:spPr/>
        <p:txBody>
          <a:bodyPr/>
          <a:lstStyle/>
          <a:p>
            <a:fld id="{A8E68E38-683E-4B20-8950-5F2928F9CF8F}" type="slidenum">
              <a:rPr lang="en-US" smtClean="0"/>
              <a:t>10</a:t>
            </a:fld>
            <a:endParaRPr lang="en-US"/>
          </a:p>
        </p:txBody>
      </p:sp>
    </p:spTree>
    <p:extLst>
      <p:ext uri="{BB962C8B-B14F-4D97-AF65-F5344CB8AC3E}">
        <p14:creationId xmlns:p14="http://schemas.microsoft.com/office/powerpoint/2010/main" val="210194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Evaluate and compare models using accuracy, AUC, and other relevant metrics to identify the best performing algorithm.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11</a:t>
            </a:fld>
            <a:endParaRPr lang="en-US"/>
          </a:p>
        </p:txBody>
      </p:sp>
    </p:spTree>
    <p:extLst>
      <p:ext uri="{BB962C8B-B14F-4D97-AF65-F5344CB8AC3E}">
        <p14:creationId xmlns:p14="http://schemas.microsoft.com/office/powerpoint/2010/main" val="2754406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Construct various machine learning models to predict heart disease based on clinical features.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12</a:t>
            </a:fld>
            <a:endParaRPr lang="en-US"/>
          </a:p>
        </p:txBody>
      </p:sp>
    </p:spTree>
    <p:extLst>
      <p:ext uri="{BB962C8B-B14F-4D97-AF65-F5344CB8AC3E}">
        <p14:creationId xmlns:p14="http://schemas.microsoft.com/office/powerpoint/2010/main" val="2359865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dataset contains 13 relevant clinical features such as age, cholesterol levels, blood pressure, and others that influence heart disease risk.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13</a:t>
            </a:fld>
            <a:endParaRPr lang="en-US"/>
          </a:p>
        </p:txBody>
      </p:sp>
    </p:spTree>
    <p:extLst>
      <p:ext uri="{BB962C8B-B14F-4D97-AF65-F5344CB8AC3E}">
        <p14:creationId xmlns:p14="http://schemas.microsoft.com/office/powerpoint/2010/main" val="163962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Prepare the selected model for integration into clinical decision support systems for real-world application.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14</a:t>
            </a:fld>
            <a:endParaRPr lang="en-US"/>
          </a:p>
        </p:txBody>
      </p:sp>
    </p:spTree>
    <p:extLst>
      <p:ext uri="{BB962C8B-B14F-4D97-AF65-F5344CB8AC3E}">
        <p14:creationId xmlns:p14="http://schemas.microsoft.com/office/powerpoint/2010/main" val="2472617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the dataset including clinical features, label types, and data categorization used in the project.</a:t>
            </a:r>
          </a:p>
        </p:txBody>
      </p:sp>
      <p:sp>
        <p:nvSpPr>
          <p:cNvPr id="4" name="Slide Number Placeholder 3"/>
          <p:cNvSpPr>
            <a:spLocks noGrp="1"/>
          </p:cNvSpPr>
          <p:nvPr>
            <p:ph type="sldNum" sz="quarter" idx="5"/>
          </p:nvPr>
        </p:nvSpPr>
        <p:spPr/>
        <p:txBody>
          <a:bodyPr/>
          <a:lstStyle/>
          <a:p>
            <a:fld id="{A8E68E38-683E-4B20-8950-5F2928F9CF8F}" type="slidenum">
              <a:rPr lang="en-US" smtClean="0"/>
              <a:t>15</a:t>
            </a:fld>
            <a:endParaRPr lang="en-US"/>
          </a:p>
        </p:txBody>
      </p:sp>
    </p:spTree>
    <p:extLst>
      <p:ext uri="{BB962C8B-B14F-4D97-AF65-F5344CB8AC3E}">
        <p14:creationId xmlns:p14="http://schemas.microsoft.com/office/powerpoint/2010/main" val="104034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 the initial approach, the dataset labels heart disease presence as 0 (no) or 1 (yes).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16</a:t>
            </a:fld>
            <a:endParaRPr lang="en-US"/>
          </a:p>
        </p:txBody>
      </p:sp>
    </p:spTree>
    <p:extLst>
      <p:ext uri="{BB962C8B-B14F-4D97-AF65-F5344CB8AC3E}">
        <p14:creationId xmlns:p14="http://schemas.microsoft.com/office/powerpoint/2010/main" val="1072425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models used, tuning strategies, and evaluation metrics for the binary classification task.</a:t>
            </a:r>
          </a:p>
        </p:txBody>
      </p:sp>
      <p:sp>
        <p:nvSpPr>
          <p:cNvPr id="4" name="Slide Number Placeholder 3"/>
          <p:cNvSpPr>
            <a:spLocks noGrp="1"/>
          </p:cNvSpPr>
          <p:nvPr>
            <p:ph type="sldNum" sz="quarter" idx="5"/>
          </p:nvPr>
        </p:nvSpPr>
        <p:spPr/>
        <p:txBody>
          <a:bodyPr/>
          <a:lstStyle/>
          <a:p>
            <a:fld id="{A8E68E38-683E-4B20-8950-5F2928F9CF8F}" type="slidenum">
              <a:rPr lang="en-US" smtClean="0"/>
              <a:t>17</a:t>
            </a:fld>
            <a:endParaRPr lang="en-US"/>
          </a:p>
        </p:txBody>
      </p:sp>
    </p:spTree>
    <p:extLst>
      <p:ext uri="{BB962C8B-B14F-4D97-AF65-F5344CB8AC3E}">
        <p14:creationId xmlns:p14="http://schemas.microsoft.com/office/powerpoint/2010/main" val="424033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Implemented a simple neural network as a baseline to benchmark model performance.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18</a:t>
            </a:fld>
            <a:endParaRPr lang="en-US"/>
          </a:p>
        </p:txBody>
      </p:sp>
    </p:spTree>
    <p:extLst>
      <p:ext uri="{BB962C8B-B14F-4D97-AF65-F5344CB8AC3E}">
        <p14:creationId xmlns:p14="http://schemas.microsoft.com/office/powerpoint/2010/main" val="2834578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Applied ensemble methods including Random Forest and XGBoost known for robustness and accuracy.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19</a:t>
            </a:fld>
            <a:endParaRPr lang="en-US"/>
          </a:p>
        </p:txBody>
      </p:sp>
    </p:spTree>
    <p:extLst>
      <p:ext uri="{BB962C8B-B14F-4D97-AF65-F5344CB8AC3E}">
        <p14:creationId xmlns:p14="http://schemas.microsoft.com/office/powerpoint/2010/main" val="3069231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Today's presentation covers an introduction to heart disease prediction, project goals, dataset overview, preprocessing steps, methodology for binary classification, model performances, and conclusions.</a:t>
            </a:r>
          </a:p>
        </p:txBody>
      </p:sp>
      <p:sp>
        <p:nvSpPr>
          <p:cNvPr id="4" name="Slide Number Placeholder 3"/>
          <p:cNvSpPr>
            <a:spLocks noGrp="1"/>
          </p:cNvSpPr>
          <p:nvPr>
            <p:ph type="sldNum" sz="quarter" idx="5"/>
          </p:nvPr>
        </p:nvSpPr>
        <p:spPr/>
        <p:txBody>
          <a:bodyPr/>
          <a:lstStyle/>
          <a:p>
            <a:fld id="{A8E68E38-683E-4B20-8950-5F2928F9CF8F}" type="slidenum">
              <a:rPr lang="en-US" smtClean="0"/>
              <a:t>2</a:t>
            </a:fld>
            <a:endParaRPr lang="en-US"/>
          </a:p>
        </p:txBody>
      </p:sp>
    </p:spTree>
    <p:extLst>
      <p:ext uri="{BB962C8B-B14F-4D97-AF65-F5344CB8AC3E}">
        <p14:creationId xmlns:p14="http://schemas.microsoft.com/office/powerpoint/2010/main" val="2766581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Optimized model parameters and assessed performance using metrics such as accuracy and AUC to select the best model.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20</a:t>
            </a:fld>
            <a:endParaRPr lang="en-US"/>
          </a:p>
        </p:txBody>
      </p:sp>
    </p:spTree>
    <p:extLst>
      <p:ext uri="{BB962C8B-B14F-4D97-AF65-F5344CB8AC3E}">
        <p14:creationId xmlns:p14="http://schemas.microsoft.com/office/powerpoint/2010/main" val="68904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Analyze the architecture and limitations of the baseline neural network model used in this project.</a:t>
            </a:r>
          </a:p>
        </p:txBody>
      </p:sp>
      <p:sp>
        <p:nvSpPr>
          <p:cNvPr id="4" name="Slide Number Placeholder 3"/>
          <p:cNvSpPr>
            <a:spLocks noGrp="1"/>
          </p:cNvSpPr>
          <p:nvPr>
            <p:ph type="sldNum" sz="quarter" idx="5"/>
          </p:nvPr>
        </p:nvSpPr>
        <p:spPr/>
        <p:txBody>
          <a:bodyPr/>
          <a:lstStyle/>
          <a:p>
            <a:fld id="{A8E68E38-683E-4B20-8950-5F2928F9CF8F}" type="slidenum">
              <a:rPr lang="en-US" smtClean="0"/>
              <a:t>21</a:t>
            </a:fld>
            <a:endParaRPr lang="en-US"/>
          </a:p>
        </p:txBody>
      </p:sp>
    </p:spTree>
    <p:extLst>
      <p:ext uri="{BB962C8B-B14F-4D97-AF65-F5344CB8AC3E}">
        <p14:creationId xmlns:p14="http://schemas.microsoft.com/office/powerpoint/2010/main" val="135920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baseline neural network consisted of input, hidden, and output layers with basic activation functions.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22</a:t>
            </a:fld>
            <a:endParaRPr lang="en-US"/>
          </a:p>
        </p:txBody>
      </p:sp>
    </p:spTree>
    <p:extLst>
      <p:ext uri="{BB962C8B-B14F-4D97-AF65-F5344CB8AC3E}">
        <p14:creationId xmlns:p14="http://schemas.microsoft.com/office/powerpoint/2010/main" val="513408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neural network showed limited predictive power with accuracy and AUC close to random guessing.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23</a:t>
            </a:fld>
            <a:endParaRPr lang="en-US"/>
          </a:p>
        </p:txBody>
      </p:sp>
    </p:spTree>
    <p:extLst>
      <p:ext uri="{BB962C8B-B14F-4D97-AF65-F5344CB8AC3E}">
        <p14:creationId xmlns:p14="http://schemas.microsoft.com/office/powerpoint/2010/main" val="3937851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performance prompted exploration of more advanced models better suited for the dataset.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24</a:t>
            </a:fld>
            <a:endParaRPr lang="en-US"/>
          </a:p>
        </p:txBody>
      </p:sp>
    </p:spTree>
    <p:extLst>
      <p:ext uri="{BB962C8B-B14F-4D97-AF65-F5344CB8AC3E}">
        <p14:creationId xmlns:p14="http://schemas.microsoft.com/office/powerpoint/2010/main" val="3364333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and evaluation for the random forest model are discussed, highlighting its strengths and weaknesses.</a:t>
            </a:r>
          </a:p>
        </p:txBody>
      </p:sp>
      <p:sp>
        <p:nvSpPr>
          <p:cNvPr id="4" name="Slide Number Placeholder 3"/>
          <p:cNvSpPr>
            <a:spLocks noGrp="1"/>
          </p:cNvSpPr>
          <p:nvPr>
            <p:ph type="sldNum" sz="quarter" idx="5"/>
          </p:nvPr>
        </p:nvSpPr>
        <p:spPr/>
        <p:txBody>
          <a:bodyPr/>
          <a:lstStyle/>
          <a:p>
            <a:fld id="{A8E68E38-683E-4B20-8950-5F2928F9CF8F}" type="slidenum">
              <a:rPr lang="en-US" smtClean="0"/>
              <a:t>25</a:t>
            </a:fld>
            <a:endParaRPr lang="en-US"/>
          </a:p>
        </p:txBody>
      </p:sp>
    </p:spTree>
    <p:extLst>
      <p:ext uri="{BB962C8B-B14F-4D97-AF65-F5344CB8AC3E}">
        <p14:creationId xmlns:p14="http://schemas.microsoft.com/office/powerpoint/2010/main" val="203213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Random forest achieved strong results with high accuracy and AUC, indicating robust classification ability.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26</a:t>
            </a:fld>
            <a:endParaRPr lang="en-US"/>
          </a:p>
        </p:txBody>
      </p:sp>
    </p:spTree>
    <p:extLst>
      <p:ext uri="{BB962C8B-B14F-4D97-AF65-F5344CB8AC3E}">
        <p14:creationId xmlns:p14="http://schemas.microsoft.com/office/powerpoint/2010/main" val="2139635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Advantages include handling feature interactions well and resistance to overfitting on this dataset.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27</a:t>
            </a:fld>
            <a:endParaRPr lang="en-US"/>
          </a:p>
        </p:txBody>
      </p:sp>
    </p:spTree>
    <p:extLst>
      <p:ext uri="{BB962C8B-B14F-4D97-AF65-F5344CB8AC3E}">
        <p14:creationId xmlns:p14="http://schemas.microsoft.com/office/powerpoint/2010/main" val="3333097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Potential for further tuning and balancing to improve minority class predictions and overall generalization.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28</a:t>
            </a:fld>
            <a:endParaRPr lang="en-US"/>
          </a:p>
        </p:txBody>
      </p:sp>
    </p:spTree>
    <p:extLst>
      <p:ext uri="{BB962C8B-B14F-4D97-AF65-F5344CB8AC3E}">
        <p14:creationId xmlns:p14="http://schemas.microsoft.com/office/powerpoint/2010/main" val="1492748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Assessment of the XGBoost model's performance and comparative insights with other models.</a:t>
            </a:r>
          </a:p>
        </p:txBody>
      </p:sp>
      <p:sp>
        <p:nvSpPr>
          <p:cNvPr id="4" name="Slide Number Placeholder 3"/>
          <p:cNvSpPr>
            <a:spLocks noGrp="1"/>
          </p:cNvSpPr>
          <p:nvPr>
            <p:ph type="sldNum" sz="quarter" idx="5"/>
          </p:nvPr>
        </p:nvSpPr>
        <p:spPr/>
        <p:txBody>
          <a:bodyPr/>
          <a:lstStyle/>
          <a:p>
            <a:fld id="{A8E68E38-683E-4B20-8950-5F2928F9CF8F}" type="slidenum">
              <a:rPr lang="en-US" smtClean="0"/>
              <a:t>29</a:t>
            </a:fld>
            <a:endParaRPr lang="en-US"/>
          </a:p>
        </p:txBody>
      </p:sp>
    </p:spTree>
    <p:extLst>
      <p:ext uri="{BB962C8B-B14F-4D97-AF65-F5344CB8AC3E}">
        <p14:creationId xmlns:p14="http://schemas.microsoft.com/office/powerpoint/2010/main" val="287249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project name: Heart Disease Prediction Using Machine Learning, the presenter, and their university affiliation.</a:t>
            </a:r>
          </a:p>
        </p:txBody>
      </p:sp>
      <p:sp>
        <p:nvSpPr>
          <p:cNvPr id="4" name="Slide Number Placeholder 3"/>
          <p:cNvSpPr>
            <a:spLocks noGrp="1"/>
          </p:cNvSpPr>
          <p:nvPr>
            <p:ph type="sldNum" sz="quarter" idx="5"/>
          </p:nvPr>
        </p:nvSpPr>
        <p:spPr/>
        <p:txBody>
          <a:bodyPr/>
          <a:lstStyle/>
          <a:p>
            <a:fld id="{A8E68E38-683E-4B20-8950-5F2928F9CF8F}" type="slidenum">
              <a:rPr lang="en-US" smtClean="0"/>
              <a:t>3</a:t>
            </a:fld>
            <a:endParaRPr lang="en-US"/>
          </a:p>
        </p:txBody>
      </p:sp>
    </p:spTree>
    <p:extLst>
      <p:ext uri="{BB962C8B-B14F-4D97-AF65-F5344CB8AC3E}">
        <p14:creationId xmlns:p14="http://schemas.microsoft.com/office/powerpoint/2010/main" val="131956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XGBoost delivered competitive accuracy and AUC, slightly lower than Random Forest in this context.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30</a:t>
            </a:fld>
            <a:endParaRPr lang="en-US"/>
          </a:p>
        </p:txBody>
      </p:sp>
    </p:spTree>
    <p:extLst>
      <p:ext uri="{BB962C8B-B14F-4D97-AF65-F5344CB8AC3E}">
        <p14:creationId xmlns:p14="http://schemas.microsoft.com/office/powerpoint/2010/main" val="2593108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XGBoost is powerful but showed marginally lower metrics than tuned Random Forest in this project.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31</a:t>
            </a:fld>
            <a:endParaRPr lang="en-US"/>
          </a:p>
        </p:txBody>
      </p:sp>
    </p:spTree>
    <p:extLst>
      <p:ext uri="{BB962C8B-B14F-4D97-AF65-F5344CB8AC3E}">
        <p14:creationId xmlns:p14="http://schemas.microsoft.com/office/powerpoint/2010/main" val="176757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Model complexity and tuning sensitivity require careful management for optimal results.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32</a:t>
            </a:fld>
            <a:endParaRPr lang="en-US"/>
          </a:p>
        </p:txBody>
      </p:sp>
    </p:spTree>
    <p:extLst>
      <p:ext uri="{BB962C8B-B14F-4D97-AF65-F5344CB8AC3E}">
        <p14:creationId xmlns:p14="http://schemas.microsoft.com/office/powerpoint/2010/main" val="3182339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Presentation of the final tuned Random Forest model and its outstanding performance metrics.</a:t>
            </a:r>
          </a:p>
        </p:txBody>
      </p:sp>
      <p:sp>
        <p:nvSpPr>
          <p:cNvPr id="4" name="Slide Number Placeholder 3"/>
          <p:cNvSpPr>
            <a:spLocks noGrp="1"/>
          </p:cNvSpPr>
          <p:nvPr>
            <p:ph type="sldNum" sz="quarter" idx="5"/>
          </p:nvPr>
        </p:nvSpPr>
        <p:spPr/>
        <p:txBody>
          <a:bodyPr/>
          <a:lstStyle/>
          <a:p>
            <a:fld id="{A8E68E38-683E-4B20-8950-5F2928F9CF8F}" type="slidenum">
              <a:rPr lang="en-US" smtClean="0"/>
              <a:t>33</a:t>
            </a:fld>
            <a:endParaRPr lang="en-US"/>
          </a:p>
        </p:txBody>
      </p:sp>
    </p:spTree>
    <p:extLst>
      <p:ext uri="{BB962C8B-B14F-4D97-AF65-F5344CB8AC3E}">
        <p14:creationId xmlns:p14="http://schemas.microsoft.com/office/powerpoint/2010/main" val="70670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Extensive hyperparameter tuning resulted in excellent classification accuracy and near-perfect AUC values.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34</a:t>
            </a:fld>
            <a:endParaRPr lang="en-US"/>
          </a:p>
        </p:txBody>
      </p:sp>
    </p:spTree>
    <p:extLst>
      <p:ext uri="{BB962C8B-B14F-4D97-AF65-F5344CB8AC3E}">
        <p14:creationId xmlns:p14="http://schemas.microsoft.com/office/powerpoint/2010/main" val="821367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Critical parameters like number of trees, tree depth, and class balancing were optimized to enhance model outcomes.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35</a:t>
            </a:fld>
            <a:endParaRPr lang="en-US"/>
          </a:p>
        </p:txBody>
      </p:sp>
    </p:spTree>
    <p:extLst>
      <p:ext uri="{BB962C8B-B14F-4D97-AF65-F5344CB8AC3E}">
        <p14:creationId xmlns:p14="http://schemas.microsoft.com/office/powerpoint/2010/main" val="2288387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Feature encoding and synthetic minority oversampling techniques further improved model balance and accuracy.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36</a:t>
            </a:fld>
            <a:endParaRPr lang="en-US"/>
          </a:p>
        </p:txBody>
      </p:sp>
    </p:spTree>
    <p:extLst>
      <p:ext uri="{BB962C8B-B14F-4D97-AF65-F5344CB8AC3E}">
        <p14:creationId xmlns:p14="http://schemas.microsoft.com/office/powerpoint/2010/main" val="1328489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Further work explores a more nuanced classification with three classes representing varying heart disease severity.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37</a:t>
            </a:fld>
            <a:endParaRPr lang="en-US"/>
          </a:p>
        </p:txBody>
      </p:sp>
    </p:spTree>
    <p:extLst>
      <p:ext uri="{BB962C8B-B14F-4D97-AF65-F5344CB8AC3E}">
        <p14:creationId xmlns:p14="http://schemas.microsoft.com/office/powerpoint/2010/main" val="3877841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follow data cleaning, encoding, and feature scaling steps to prepare the dataset for model training.</a:t>
            </a:r>
          </a:p>
        </p:txBody>
      </p:sp>
      <p:sp>
        <p:nvSpPr>
          <p:cNvPr id="4" name="Slide Number Placeholder 3"/>
          <p:cNvSpPr>
            <a:spLocks noGrp="1"/>
          </p:cNvSpPr>
          <p:nvPr>
            <p:ph type="sldNum" sz="quarter" idx="5"/>
          </p:nvPr>
        </p:nvSpPr>
        <p:spPr/>
        <p:txBody>
          <a:bodyPr/>
          <a:lstStyle/>
          <a:p>
            <a:fld id="{A8E68E38-683E-4B20-8950-5F2928F9CF8F}" type="slidenum">
              <a:rPr lang="en-US" smtClean="0"/>
              <a:t>38</a:t>
            </a:fld>
            <a:endParaRPr lang="en-US"/>
          </a:p>
        </p:txBody>
      </p:sp>
    </p:spTree>
    <p:extLst>
      <p:ext uri="{BB962C8B-B14F-4D97-AF65-F5344CB8AC3E}">
        <p14:creationId xmlns:p14="http://schemas.microsoft.com/office/powerpoint/2010/main" val="261310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Handling missing values, removing duplicates, and correcting inconsistencies to ensure data quality.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39</a:t>
            </a:fld>
            <a:endParaRPr lang="en-US"/>
          </a:p>
        </p:txBody>
      </p:sp>
    </p:spTree>
    <p:extLst>
      <p:ext uri="{BB962C8B-B14F-4D97-AF65-F5344CB8AC3E}">
        <p14:creationId xmlns:p14="http://schemas.microsoft.com/office/powerpoint/2010/main" val="3991881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project focuses on developing machine learning models for predicting heart disease to aid clinical decision making.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4</a:t>
            </a:fld>
            <a:endParaRPr lang="en-US"/>
          </a:p>
        </p:txBody>
      </p:sp>
    </p:spTree>
    <p:extLst>
      <p:ext uri="{BB962C8B-B14F-4D97-AF65-F5344CB8AC3E}">
        <p14:creationId xmlns:p14="http://schemas.microsoft.com/office/powerpoint/2010/main" val="3010603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Transform categorical variables and normalize numerical features to improve model performance.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40</a:t>
            </a:fld>
            <a:endParaRPr lang="en-US"/>
          </a:p>
        </p:txBody>
      </p:sp>
    </p:spTree>
    <p:extLst>
      <p:ext uri="{BB962C8B-B14F-4D97-AF65-F5344CB8AC3E}">
        <p14:creationId xmlns:p14="http://schemas.microsoft.com/office/powerpoint/2010/main" val="4240886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Apply one-hot encoding to convert categorical features into a numeric format suitable for machine learning algorithms.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41</a:t>
            </a:fld>
            <a:endParaRPr lang="en-US"/>
          </a:p>
        </p:txBody>
      </p:sp>
    </p:spTree>
    <p:extLst>
      <p:ext uri="{BB962C8B-B14F-4D97-AF65-F5344CB8AC3E}">
        <p14:creationId xmlns:p14="http://schemas.microsoft.com/office/powerpoint/2010/main" val="2344664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demonstrates that with proper preprocessing and tuning, machine learning models, especially Random Forest, can effectively predict heart disease and potentially support clinical decision making.</a:t>
            </a:r>
          </a:p>
        </p:txBody>
      </p:sp>
      <p:sp>
        <p:nvSpPr>
          <p:cNvPr id="4" name="Slide Number Placeholder 3"/>
          <p:cNvSpPr>
            <a:spLocks noGrp="1"/>
          </p:cNvSpPr>
          <p:nvPr>
            <p:ph type="sldNum" sz="quarter" idx="5"/>
          </p:nvPr>
        </p:nvSpPr>
        <p:spPr/>
        <p:txBody>
          <a:bodyPr/>
          <a:lstStyle/>
          <a:p>
            <a:fld id="{A8E68E38-683E-4B20-8950-5F2928F9CF8F}" type="slidenum">
              <a:rPr lang="en-US" smtClean="0"/>
              <a:t>42</a:t>
            </a:fld>
            <a:endParaRPr lang="en-US"/>
          </a:p>
        </p:txBody>
      </p:sp>
    </p:spTree>
    <p:extLst>
      <p:ext uri="{BB962C8B-B14F-4D97-AF65-F5344CB8AC3E}">
        <p14:creationId xmlns:p14="http://schemas.microsoft.com/office/powerpoint/2010/main" val="157561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section highlights the presenter responsible for this work, providing context and contact information.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5</a:t>
            </a:fld>
            <a:endParaRPr lang="en-US"/>
          </a:p>
        </p:txBody>
      </p:sp>
    </p:spTree>
    <p:extLst>
      <p:ext uri="{BB962C8B-B14F-4D97-AF65-F5344CB8AC3E}">
        <p14:creationId xmlns:p14="http://schemas.microsoft.com/office/powerpoint/2010/main" val="131267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presenter represents their university, emphasizing the academic research context of the project.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6</a:t>
            </a:fld>
            <a:endParaRPr lang="en-US"/>
          </a:p>
        </p:txBody>
      </p:sp>
    </p:spTree>
    <p:extLst>
      <p:ext uri="{BB962C8B-B14F-4D97-AF65-F5344CB8AC3E}">
        <p14:creationId xmlns:p14="http://schemas.microsoft.com/office/powerpoint/2010/main" val="130397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the global impact of heart disease, significance of early diagnosis, and the motivation for using machine learning in this domain.</a:t>
            </a:r>
          </a:p>
        </p:txBody>
      </p:sp>
      <p:sp>
        <p:nvSpPr>
          <p:cNvPr id="4" name="Slide Number Placeholder 3"/>
          <p:cNvSpPr>
            <a:spLocks noGrp="1"/>
          </p:cNvSpPr>
          <p:nvPr>
            <p:ph type="sldNum" sz="quarter" idx="5"/>
          </p:nvPr>
        </p:nvSpPr>
        <p:spPr/>
        <p:txBody>
          <a:bodyPr/>
          <a:lstStyle/>
          <a:p>
            <a:fld id="{A8E68E38-683E-4B20-8950-5F2928F9CF8F}" type="slidenum">
              <a:rPr lang="en-US" smtClean="0"/>
              <a:t>7</a:t>
            </a:fld>
            <a:endParaRPr lang="en-US"/>
          </a:p>
        </p:txBody>
      </p:sp>
    </p:spTree>
    <p:extLst>
      <p:ext uri="{BB962C8B-B14F-4D97-AF65-F5344CB8AC3E}">
        <p14:creationId xmlns:p14="http://schemas.microsoft.com/office/powerpoint/2010/main" val="380414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Heart disease remains a leading cause of mortality worldwide, affecting millions and imposing a heavy burden on healthcare systems.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8</a:t>
            </a:fld>
            <a:endParaRPr lang="en-US"/>
          </a:p>
        </p:txBody>
      </p:sp>
    </p:spTree>
    <p:extLst>
      <p:ext uri="{BB962C8B-B14F-4D97-AF65-F5344CB8AC3E}">
        <p14:creationId xmlns:p14="http://schemas.microsoft.com/office/powerpoint/2010/main" val="173338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Machine learning offers powerful tools to uncover complex patterns in clinical data, enabling more accurate and rapid predictions than traditional methods.
Image source: Microsoft 365 content library
</a:t>
            </a:r>
          </a:p>
        </p:txBody>
      </p:sp>
      <p:sp>
        <p:nvSpPr>
          <p:cNvPr id="4" name="Slide Number Placeholder 3"/>
          <p:cNvSpPr>
            <a:spLocks noGrp="1"/>
          </p:cNvSpPr>
          <p:nvPr>
            <p:ph type="sldNum" sz="quarter" idx="5"/>
          </p:nvPr>
        </p:nvSpPr>
        <p:spPr/>
        <p:txBody>
          <a:bodyPr/>
          <a:lstStyle/>
          <a:p>
            <a:fld id="{A8E68E38-683E-4B20-8950-5F2928F9CF8F}" type="slidenum">
              <a:rPr lang="en-US" smtClean="0"/>
              <a:t>9</a:t>
            </a:fld>
            <a:endParaRPr lang="en-US"/>
          </a:p>
        </p:txBody>
      </p:sp>
    </p:spTree>
    <p:extLst>
      <p:ext uri="{BB962C8B-B14F-4D97-AF65-F5344CB8AC3E}">
        <p14:creationId xmlns:p14="http://schemas.microsoft.com/office/powerpoint/2010/main" val="1380571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7002" y="105879"/>
            <a:ext cx="6933398" cy="3832346"/>
          </a:xfrm>
        </p:spPr>
        <p:txBody>
          <a:bodyPr vert="horz" lIns="91440" tIns="45720" rIns="91440" bIns="45720" rtlCol="0" anchor="t">
            <a:normAutofit/>
          </a:bodyPr>
          <a:lstStyle>
            <a:lvl1pPr>
              <a:lnSpc>
                <a:spcPct val="90000"/>
              </a:lnSpc>
              <a:defRPr lang="en-US" sz="66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62000" y="4837892"/>
            <a:ext cx="4184904" cy="918015"/>
          </a:xfrm>
        </p:spPr>
        <p:txBody>
          <a:bodyPr vert="horz" lIns="91440" tIns="45720" rIns="91440" bIns="45720" rtlCol="0" anchor="b">
            <a:normAutofit/>
          </a:bodyPr>
          <a:lstStyle>
            <a:lvl1pPr marL="0" indent="0">
              <a:buNone/>
              <a:defRPr lang="en-US" sz="1600" dirty="0">
                <a:solidFill>
                  <a:schemeClr val="tx2"/>
                </a:solidFill>
              </a:defRPr>
            </a:lvl1pPr>
          </a:lstStyle>
          <a:p>
            <a:pPr lvl="0"/>
            <a:r>
              <a:rPr lang="en-US"/>
              <a:t>Click to edit Master subtitle style</a:t>
            </a:r>
            <a:endParaRPr lang="en-US" dirty="0"/>
          </a:p>
        </p:txBody>
      </p:sp>
      <p:sp>
        <p:nvSpPr>
          <p:cNvPr id="13" name="Freeform: Shape 12">
            <a:extLst>
              <a:ext uri="{FF2B5EF4-FFF2-40B4-BE49-F238E27FC236}">
                <a16:creationId xmlns:a16="http://schemas.microsoft.com/office/drawing/2014/main" id="{B7D523F3-FDC7-CB09-72C3-675307026069}"/>
              </a:ext>
              <a:ext uri="{C183D7F6-B498-43B3-948B-1728B52AA6E4}">
                <adec:decorative xmlns:adec="http://schemas.microsoft.com/office/drawing/2017/decorative" val="1"/>
              </a:ext>
            </a:extLst>
          </p:cNvPr>
          <p:cNvSpPr/>
          <p:nvPr/>
        </p:nvSpPr>
        <p:spPr>
          <a:xfrm>
            <a:off x="7693152" y="0"/>
            <a:ext cx="4498848" cy="6089904"/>
          </a:xfrm>
          <a:custGeom>
            <a:avLst/>
            <a:gdLst>
              <a:gd name="connsiteX0" fmla="*/ 0 w 4510185"/>
              <a:gd name="connsiteY0" fmla="*/ 0 h 6096000"/>
              <a:gd name="connsiteX1" fmla="*/ 4510185 w 4510185"/>
              <a:gd name="connsiteY1" fmla="*/ 0 h 6096000"/>
              <a:gd name="connsiteX2" fmla="*/ 4510185 w 4510185"/>
              <a:gd name="connsiteY2" fmla="*/ 6096000 h 6096000"/>
              <a:gd name="connsiteX3" fmla="*/ 501522 w 4510185"/>
              <a:gd name="connsiteY3" fmla="*/ 6096000 h 6096000"/>
              <a:gd name="connsiteX4" fmla="*/ 0 w 4510185"/>
              <a:gd name="connsiteY4" fmla="*/ 5591398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185" h="6096000">
                <a:moveTo>
                  <a:pt x="0" y="0"/>
                </a:moveTo>
                <a:lnTo>
                  <a:pt x="4510185" y="0"/>
                </a:lnTo>
                <a:lnTo>
                  <a:pt x="4510185" y="6096000"/>
                </a:lnTo>
                <a:lnTo>
                  <a:pt x="501522" y="6096000"/>
                </a:lnTo>
                <a:cubicBezTo>
                  <a:pt x="224540" y="6096000"/>
                  <a:pt x="0" y="5870082"/>
                  <a:pt x="0" y="5591398"/>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10">
            <a:extLst>
              <a:ext uri="{FF2B5EF4-FFF2-40B4-BE49-F238E27FC236}">
                <a16:creationId xmlns:a16="http://schemas.microsoft.com/office/drawing/2014/main" id="{47046596-FFEC-0663-2F9B-19F442C8D1F7}"/>
              </a:ext>
            </a:extLst>
          </p:cNvPr>
          <p:cNvSpPr>
            <a:spLocks noGrp="1"/>
          </p:cNvSpPr>
          <p:nvPr>
            <p:ph type="pic" sz="quarter" idx="13" hasCustomPrompt="1"/>
          </p:nvPr>
        </p:nvSpPr>
        <p:spPr>
          <a:xfrm>
            <a:off x="7681816" y="0"/>
            <a:ext cx="4510185" cy="6096000"/>
          </a:xfrm>
          <a:custGeom>
            <a:avLst/>
            <a:gdLst>
              <a:gd name="connsiteX0" fmla="*/ 0 w 4510185"/>
              <a:gd name="connsiteY0" fmla="*/ 0 h 6096000"/>
              <a:gd name="connsiteX1" fmla="*/ 4510185 w 4510185"/>
              <a:gd name="connsiteY1" fmla="*/ 0 h 6096000"/>
              <a:gd name="connsiteX2" fmla="*/ 4510185 w 4510185"/>
              <a:gd name="connsiteY2" fmla="*/ 6096000 h 6096000"/>
              <a:gd name="connsiteX3" fmla="*/ 501522 w 4510185"/>
              <a:gd name="connsiteY3" fmla="*/ 6096000 h 6096000"/>
              <a:gd name="connsiteX4" fmla="*/ 0 w 4510185"/>
              <a:gd name="connsiteY4" fmla="*/ 5591398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185" h="6096000">
                <a:moveTo>
                  <a:pt x="0" y="0"/>
                </a:moveTo>
                <a:lnTo>
                  <a:pt x="4510185" y="0"/>
                </a:lnTo>
                <a:lnTo>
                  <a:pt x="4510185" y="6096000"/>
                </a:lnTo>
                <a:lnTo>
                  <a:pt x="501522" y="6096000"/>
                </a:lnTo>
                <a:cubicBezTo>
                  <a:pt x="224540" y="6096000"/>
                  <a:pt x="0" y="5870082"/>
                  <a:pt x="0" y="5591398"/>
                </a:cubicBezTo>
                <a:close/>
              </a:path>
            </a:pathLst>
          </a:custGeom>
          <a:blipFill dpi="0" rotWithShape="1">
            <a:blip r:embed="rId2">
              <a:alphaModFix amt="85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6922217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2D3B99D-E6B2-4EE8-0A54-0FAA367757A0}"/>
              </a:ext>
              <a:ext uri="{C183D7F6-B498-43B3-948B-1728B52AA6E4}">
                <adec:decorative xmlns:adec="http://schemas.microsoft.com/office/drawing/2017/decorative" val="1"/>
              </a:ext>
            </a:extLst>
          </p:cNvPr>
          <p:cNvSpPr/>
          <p:nvPr/>
        </p:nvSpPr>
        <p:spPr>
          <a:xfrm>
            <a:off x="3735581" y="2721090"/>
            <a:ext cx="8456418" cy="4136911"/>
          </a:xfrm>
          <a:custGeom>
            <a:avLst/>
            <a:gdLst>
              <a:gd name="connsiteX0" fmla="*/ 501522 w 8456418"/>
              <a:gd name="connsiteY0" fmla="*/ 0 h 4136911"/>
              <a:gd name="connsiteX1" fmla="*/ 7315160 w 8456418"/>
              <a:gd name="connsiteY1" fmla="*/ 0 h 4136911"/>
              <a:gd name="connsiteX2" fmla="*/ 7389577 w 8456418"/>
              <a:gd name="connsiteY2" fmla="*/ 0 h 4136911"/>
              <a:gd name="connsiteX3" fmla="*/ 8456418 w 8456418"/>
              <a:gd name="connsiteY3" fmla="*/ 0 h 4136911"/>
              <a:gd name="connsiteX4" fmla="*/ 8456418 w 8456418"/>
              <a:gd name="connsiteY4" fmla="*/ 4136910 h 4136911"/>
              <a:gd name="connsiteX5" fmla="*/ 7389577 w 8456418"/>
              <a:gd name="connsiteY5" fmla="*/ 4136910 h 4136911"/>
              <a:gd name="connsiteX6" fmla="*/ 7389577 w 8456418"/>
              <a:gd name="connsiteY6" fmla="*/ 4136911 h 4136911"/>
              <a:gd name="connsiteX7" fmla="*/ 0 w 8456418"/>
              <a:gd name="connsiteY7" fmla="*/ 4136911 h 4136911"/>
              <a:gd name="connsiteX8" fmla="*/ 0 w 8456418"/>
              <a:gd name="connsiteY8" fmla="*/ 501522 h 4136911"/>
              <a:gd name="connsiteX9" fmla="*/ 501522 w 8456418"/>
              <a:gd name="connsiteY9" fmla="*/ 0 h 413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6418" h="4136911">
                <a:moveTo>
                  <a:pt x="501522" y="0"/>
                </a:moveTo>
                <a:lnTo>
                  <a:pt x="7315160" y="0"/>
                </a:lnTo>
                <a:lnTo>
                  <a:pt x="7389577" y="0"/>
                </a:lnTo>
                <a:lnTo>
                  <a:pt x="8456418" y="0"/>
                </a:lnTo>
                <a:lnTo>
                  <a:pt x="8456418" y="4136910"/>
                </a:lnTo>
                <a:lnTo>
                  <a:pt x="7389577" y="4136910"/>
                </a:lnTo>
                <a:lnTo>
                  <a:pt x="7389577" y="4136911"/>
                </a:lnTo>
                <a:lnTo>
                  <a:pt x="0" y="4136911"/>
                </a:lnTo>
                <a:lnTo>
                  <a:pt x="0" y="501522"/>
                </a:lnTo>
                <a:cubicBezTo>
                  <a:pt x="0" y="224539"/>
                  <a:pt x="224538" y="0"/>
                  <a:pt x="50152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38499" y="134751"/>
            <a:ext cx="11429601" cy="2213814"/>
          </a:xfrm>
        </p:spPr>
        <p:txBody>
          <a:bodyPr anchor="t">
            <a:normAutofit/>
          </a:bodyPr>
          <a:lstStyle>
            <a:lvl1pPr>
              <a:lnSpc>
                <a:spcPct val="80000"/>
              </a:lnSpc>
              <a:defRPr sz="9000">
                <a:solidFill>
                  <a:schemeClr val="accent1"/>
                </a:solidFill>
              </a:defRPr>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267200" y="3124200"/>
            <a:ext cx="7200900" cy="2971800"/>
          </a:xfrm>
        </p:spPr>
        <p:txBody>
          <a:bodyPr vert="horz" lIns="91440" tIns="45720" rIns="91440" bIns="45720" rtlCol="0">
            <a:normAutofit/>
          </a:bodyPr>
          <a:lstStyle>
            <a:lvl1pPr marL="342900" indent="-342900">
              <a:buFont typeface="+mj-lt"/>
              <a:buAutoNum type="arabicPeriod"/>
              <a:defRPr lang="en-US" sz="1600" dirty="0"/>
            </a:lvl1pPr>
            <a:lvl2pPr marL="571500" indent="-342900">
              <a:buFont typeface="+mj-lt"/>
              <a:buAutoNum type="arabicPeriod"/>
              <a:defRPr lang="en-US" dirty="0"/>
            </a:lvl2pPr>
            <a:lvl3pPr marL="800100" indent="-342900">
              <a:buFont typeface="+mj-lt"/>
              <a:buAutoNum type="arabicPeriod"/>
              <a:defRPr lang="en-US" dirty="0"/>
            </a:lvl3pPr>
            <a:lvl4pPr marL="1028700" indent="-342900">
              <a:buFont typeface="+mj-lt"/>
              <a:buAutoNum type="arabicPeriod"/>
              <a:defRPr lang="en-US" dirty="0"/>
            </a:lvl4pPr>
            <a:lvl5pPr marL="1257300" indent="-342900">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411787039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141316" y="154198"/>
            <a:ext cx="11326784" cy="1770855"/>
          </a:xfrm>
        </p:spPr>
        <p:txBody>
          <a:bodyPr anchor="t">
            <a:noAutofit/>
          </a:bodyPr>
          <a:lstStyle>
            <a:lvl1pPr>
              <a:lnSpc>
                <a:spcPct val="80000"/>
              </a:lnSpc>
              <a:defRPr sz="8800">
                <a:solidFill>
                  <a:schemeClr val="accent1"/>
                </a:solidFill>
              </a:defRPr>
            </a:lvl1pPr>
          </a:lstStyle>
          <a:p>
            <a:r>
              <a:rPr lang="en-US" dirty="0"/>
              <a:t>Agenda</a:t>
            </a:r>
          </a:p>
        </p:txBody>
      </p:sp>
      <p:sp>
        <p:nvSpPr>
          <p:cNvPr id="16" name="Picture Placeholder 15">
            <a:extLst>
              <a:ext uri="{FF2B5EF4-FFF2-40B4-BE49-F238E27FC236}">
                <a16:creationId xmlns:a16="http://schemas.microsoft.com/office/drawing/2014/main" id="{DFF180EE-9609-8056-7D1A-0AB8C9676916}"/>
              </a:ext>
            </a:extLst>
          </p:cNvPr>
          <p:cNvSpPr>
            <a:spLocks noGrp="1"/>
          </p:cNvSpPr>
          <p:nvPr>
            <p:ph type="pic" sz="quarter" idx="15" hasCustomPrompt="1"/>
          </p:nvPr>
        </p:nvSpPr>
        <p:spPr>
          <a:xfrm>
            <a:off x="0" y="2266752"/>
            <a:ext cx="6871018" cy="4591248"/>
          </a:xfrm>
          <a:custGeom>
            <a:avLst/>
            <a:gdLst>
              <a:gd name="connsiteX0" fmla="*/ 0 w 6871018"/>
              <a:gd name="connsiteY0" fmla="*/ 0 h 4591248"/>
              <a:gd name="connsiteX1" fmla="*/ 6369496 w 6871018"/>
              <a:gd name="connsiteY1" fmla="*/ 0 h 4591248"/>
              <a:gd name="connsiteX2" fmla="*/ 6871018 w 6871018"/>
              <a:gd name="connsiteY2" fmla="*/ 501522 h 4591248"/>
              <a:gd name="connsiteX3" fmla="*/ 6871018 w 6871018"/>
              <a:gd name="connsiteY3" fmla="*/ 4591248 h 4591248"/>
              <a:gd name="connsiteX4" fmla="*/ 0 w 6871018"/>
              <a:gd name="connsiteY4" fmla="*/ 4591248 h 4591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018" h="4591248">
                <a:moveTo>
                  <a:pt x="0" y="0"/>
                </a:moveTo>
                <a:lnTo>
                  <a:pt x="6369496" y="0"/>
                </a:lnTo>
                <a:cubicBezTo>
                  <a:pt x="6646479" y="0"/>
                  <a:pt x="6871018" y="224539"/>
                  <a:pt x="6871018" y="501522"/>
                </a:cubicBezTo>
                <a:lnTo>
                  <a:pt x="6871018" y="4591248"/>
                </a:lnTo>
                <a:lnTo>
                  <a:pt x="0" y="4591248"/>
                </a:lnTo>
                <a:close/>
              </a:path>
            </a:pathLst>
          </a:custGeom>
          <a:blipFill>
            <a:blip r:embed="rId2">
              <a:alphaModFix amt="75000"/>
            </a:blip>
            <a:stretch>
              <a:fillRect/>
            </a:stretch>
          </a:blipFill>
        </p:spPr>
        <p:txBody>
          <a:bodyPr wrap="square">
            <a:noAutofit/>
          </a:bodyPr>
          <a:lstStyle>
            <a:lvl1pPr marL="0" indent="0">
              <a:buNone/>
              <a:defRPr/>
            </a:lvl1pPr>
          </a:lstStyle>
          <a:p>
            <a:r>
              <a:rPr lang="en-US" dirty="0"/>
              <a:t>  </a:t>
            </a:r>
          </a:p>
        </p:txBody>
      </p:sp>
      <p:sp>
        <p:nvSpPr>
          <p:cNvPr id="10" name="Freeform: Shape 9">
            <a:extLst>
              <a:ext uri="{FF2B5EF4-FFF2-40B4-BE49-F238E27FC236}">
                <a16:creationId xmlns:a16="http://schemas.microsoft.com/office/drawing/2014/main" id="{0ED03D8A-5554-BC86-D031-989A4FC017F9}"/>
              </a:ext>
              <a:ext uri="{C183D7F6-B498-43B3-948B-1728B52AA6E4}">
                <adec:decorative xmlns:adec="http://schemas.microsoft.com/office/drawing/2017/decorative" val="1"/>
              </a:ext>
            </a:extLst>
          </p:cNvPr>
          <p:cNvSpPr/>
          <p:nvPr/>
        </p:nvSpPr>
        <p:spPr>
          <a:xfrm>
            <a:off x="7084170" y="2266752"/>
            <a:ext cx="5107831" cy="4591248"/>
          </a:xfrm>
          <a:custGeom>
            <a:avLst/>
            <a:gdLst>
              <a:gd name="connsiteX0" fmla="*/ 501521 w 5107831"/>
              <a:gd name="connsiteY0" fmla="*/ 0 h 4591248"/>
              <a:gd name="connsiteX1" fmla="*/ 5107831 w 5107831"/>
              <a:gd name="connsiteY1" fmla="*/ 0 h 4591248"/>
              <a:gd name="connsiteX2" fmla="*/ 5107831 w 5107831"/>
              <a:gd name="connsiteY2" fmla="*/ 4591248 h 4591248"/>
              <a:gd name="connsiteX3" fmla="*/ 0 w 5107831"/>
              <a:gd name="connsiteY3" fmla="*/ 4591248 h 4591248"/>
              <a:gd name="connsiteX4" fmla="*/ 0 w 5107831"/>
              <a:gd name="connsiteY4" fmla="*/ 501522 h 4591248"/>
              <a:gd name="connsiteX5" fmla="*/ 501521 w 5107831"/>
              <a:gd name="connsiteY5" fmla="*/ 0 h 459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7831" h="4591248">
                <a:moveTo>
                  <a:pt x="501521" y="0"/>
                </a:moveTo>
                <a:lnTo>
                  <a:pt x="5107831" y="0"/>
                </a:lnTo>
                <a:lnTo>
                  <a:pt x="5107831" y="4591248"/>
                </a:lnTo>
                <a:lnTo>
                  <a:pt x="0" y="4591248"/>
                </a:lnTo>
                <a:lnTo>
                  <a:pt x="0" y="501522"/>
                </a:lnTo>
                <a:cubicBezTo>
                  <a:pt x="0" y="224539"/>
                  <a:pt x="224538" y="0"/>
                  <a:pt x="50152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597833" y="2762450"/>
            <a:ext cx="3870267" cy="3333549"/>
          </a:xfrm>
        </p:spPr>
        <p:txBody>
          <a:bodyPr vert="horz" lIns="91440" tIns="45720" rIns="91440" bIns="45720" rtlCol="0">
            <a:normAutofit/>
          </a:bodyPr>
          <a:lstStyle>
            <a:lvl1pPr marL="342900" indent="-342900">
              <a:buFont typeface="+mj-lt"/>
              <a:buAutoNum type="arabicPeriod"/>
              <a:defRPr lang="en-US" sz="1600" dirty="0"/>
            </a:lvl1pPr>
            <a:lvl2pPr marL="571500" indent="-342900">
              <a:buFont typeface="+mj-lt"/>
              <a:buAutoNum type="arabicPeriod"/>
              <a:defRPr lang="en-US" dirty="0"/>
            </a:lvl2pPr>
            <a:lvl3pPr marL="800100" indent="-342900">
              <a:buFont typeface="+mj-lt"/>
              <a:buAutoNum type="arabicPeriod"/>
              <a:defRPr lang="en-US" dirty="0"/>
            </a:lvl3pPr>
            <a:lvl4pPr marL="1028700" indent="-342900">
              <a:buFont typeface="+mj-lt"/>
              <a:buAutoNum type="arabicPeriod"/>
              <a:defRPr lang="en-US" dirty="0"/>
            </a:lvl4pPr>
            <a:lvl5pPr marL="1257300" indent="-342900">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597833" y="6329172"/>
            <a:ext cx="2020539"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498169" y="6329172"/>
            <a:ext cx="1405916" cy="338328"/>
          </a:xfrm>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93226688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208428" y="5434066"/>
            <a:ext cx="11259672" cy="1340631"/>
          </a:xfrm>
        </p:spPr>
        <p:txBody>
          <a:bodyPr anchor="ctr">
            <a:noAutofit/>
          </a:bodyPr>
          <a:lstStyle>
            <a:lvl1pPr>
              <a:lnSpc>
                <a:spcPct val="80000"/>
              </a:lnSpc>
              <a:defRPr sz="9200">
                <a:solidFill>
                  <a:schemeClr val="accent1"/>
                </a:solidFill>
              </a:defRPr>
            </a:lvl1pPr>
          </a:lstStyle>
          <a:p>
            <a:r>
              <a:rPr lang="en-US" dirty="0"/>
              <a:t>Agenda</a:t>
            </a:r>
          </a:p>
        </p:txBody>
      </p:sp>
      <p:sp>
        <p:nvSpPr>
          <p:cNvPr id="4" name="Picture Placeholder 3">
            <a:extLst>
              <a:ext uri="{FF2B5EF4-FFF2-40B4-BE49-F238E27FC236}">
                <a16:creationId xmlns:a16="http://schemas.microsoft.com/office/drawing/2014/main" id="{9A527762-C88B-23BA-9A3F-621F88C685CC}"/>
              </a:ext>
            </a:extLst>
          </p:cNvPr>
          <p:cNvSpPr>
            <a:spLocks noGrp="1"/>
          </p:cNvSpPr>
          <p:nvPr>
            <p:ph type="pic" sz="quarter" idx="15" hasCustomPrompt="1"/>
          </p:nvPr>
        </p:nvSpPr>
        <p:spPr>
          <a:xfrm>
            <a:off x="0" y="1"/>
            <a:ext cx="7075656" cy="5017475"/>
          </a:xfrm>
          <a:custGeom>
            <a:avLst/>
            <a:gdLst>
              <a:gd name="connsiteX0" fmla="*/ 0 w 7075656"/>
              <a:gd name="connsiteY0" fmla="*/ 0 h 5017475"/>
              <a:gd name="connsiteX1" fmla="*/ 7075656 w 7075656"/>
              <a:gd name="connsiteY1" fmla="*/ 0 h 5017475"/>
              <a:gd name="connsiteX2" fmla="*/ 7075656 w 7075656"/>
              <a:gd name="connsiteY2" fmla="*/ 4515953 h 5017475"/>
              <a:gd name="connsiteX3" fmla="*/ 6574134 w 7075656"/>
              <a:gd name="connsiteY3" fmla="*/ 5017475 h 5017475"/>
              <a:gd name="connsiteX4" fmla="*/ 0 w 7075656"/>
              <a:gd name="connsiteY4" fmla="*/ 5017475 h 50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5656" h="5017475">
                <a:moveTo>
                  <a:pt x="0" y="0"/>
                </a:moveTo>
                <a:lnTo>
                  <a:pt x="7075656" y="0"/>
                </a:lnTo>
                <a:lnTo>
                  <a:pt x="7075656" y="4515953"/>
                </a:lnTo>
                <a:cubicBezTo>
                  <a:pt x="7075656" y="4792936"/>
                  <a:pt x="6851117" y="5017475"/>
                  <a:pt x="6574134" y="5017475"/>
                </a:cubicBezTo>
                <a:lnTo>
                  <a:pt x="0" y="5017475"/>
                </a:lnTo>
                <a:close/>
              </a:path>
            </a:pathLst>
          </a:custGeom>
          <a:blipFill>
            <a:blip r:embed="rId2">
              <a:alphaModFix amt="75000"/>
            </a:blip>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701094" y="791110"/>
            <a:ext cx="3767006" cy="4226366"/>
          </a:xfrm>
        </p:spPr>
        <p:txBody>
          <a:bodyPr vert="horz" lIns="91440" tIns="45720" rIns="91440" bIns="45720" rtlCol="0">
            <a:normAutofit/>
          </a:bodyPr>
          <a:lstStyle>
            <a:lvl1pPr marL="342900" indent="-342900">
              <a:buFont typeface="+mj-lt"/>
              <a:buAutoNum type="arabicPeriod"/>
              <a:defRPr lang="en-US" sz="1600" dirty="0"/>
            </a:lvl1pPr>
            <a:lvl2pPr marL="571500" indent="-342900">
              <a:buFont typeface="+mj-lt"/>
              <a:buAutoNum type="arabicPeriod"/>
              <a:defRPr lang="en-US" dirty="0"/>
            </a:lvl2pPr>
            <a:lvl3pPr marL="800100" indent="-342900">
              <a:buFont typeface="+mj-lt"/>
              <a:buAutoNum type="arabicPeriod"/>
              <a:defRPr lang="en-US" dirty="0"/>
            </a:lvl3pPr>
            <a:lvl4pPr marL="1028700" indent="-342900">
              <a:buFont typeface="+mj-lt"/>
              <a:buAutoNum type="arabicPeriod"/>
              <a:defRPr lang="en-US" dirty="0"/>
            </a:lvl4pPr>
            <a:lvl5pPr marL="1257300" indent="-342900">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701094" y="190984"/>
            <a:ext cx="2713574"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829799" y="190984"/>
            <a:ext cx="1074285" cy="338328"/>
          </a:xfrm>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50742" y="190984"/>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06217714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289871" y="1717296"/>
            <a:ext cx="5618603" cy="1189805"/>
          </a:xfrm>
        </p:spPr>
        <p:txBody>
          <a:bodyPr anchor="b">
            <a:normAutofit/>
          </a:bodyPr>
          <a:lstStyle>
            <a:lvl1pPr algn="ctr">
              <a:defRPr sz="25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884734" y="3138477"/>
            <a:ext cx="4428877" cy="2116570"/>
          </a:xfrm>
        </p:spPr>
        <p:txBody>
          <a:bodyPr vert="horz" lIns="91440" tIns="45720" rIns="91440" bIns="45720" rtlCol="0">
            <a:normAutofit/>
          </a:bodyPr>
          <a:lstStyle>
            <a:lvl1pPr marL="0" indent="0" algn="ctr">
              <a:buNone/>
              <a:defRPr lang="en-US" sz="1400" dirty="0"/>
            </a:lvl1pPr>
            <a:lvl2pPr marL="228600" indent="0" algn="ctr">
              <a:buNone/>
              <a:defRPr lang="en-US" sz="1200" dirty="0"/>
            </a:lvl2pPr>
            <a:lvl3pPr marL="457200" indent="0" algn="ctr">
              <a:buNone/>
              <a:defRPr lang="en-US" sz="1100" dirty="0"/>
            </a:lvl3pPr>
            <a:lvl4pPr marL="685800" indent="0" algn="ctr">
              <a:buNone/>
              <a:defRPr lang="en-US" sz="1100" dirty="0"/>
            </a:lvl4pPr>
            <a:lvl5pPr marL="914400" indent="0" algn="ctr">
              <a:buNone/>
              <a:defRPr lang="en-US" sz="11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63913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939160" y="1993392"/>
            <a:ext cx="3097924" cy="2160355"/>
          </a:xfrm>
        </p:spPr>
        <p:txBody>
          <a:bodyPr anchor="t">
            <a:normAutofit/>
          </a:bodyPr>
          <a:lstStyle>
            <a:lvl1pPr>
              <a:defRPr sz="25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39103" y="1993392"/>
            <a:ext cx="4856097" cy="353872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19361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42625" y="1508760"/>
            <a:ext cx="3390442" cy="2857500"/>
          </a:xfrm>
        </p:spPr>
        <p:txBody>
          <a:bodyPr anchor="t">
            <a:normAutofit/>
          </a:bodyPr>
          <a:lstStyle>
            <a:lvl1pPr>
              <a:defRPr sz="25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57596" y="1508760"/>
            <a:ext cx="5233669" cy="413187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88154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219200" y="1097280"/>
            <a:ext cx="3205908" cy="3428174"/>
          </a:xfrm>
        </p:spPr>
        <p:txBody>
          <a:bodyPr anchor="t">
            <a:normAutofit/>
          </a:bodyPr>
          <a:lstStyle>
            <a:lvl1pPr>
              <a:defRPr sz="25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46320" y="1098484"/>
            <a:ext cx="6126480" cy="507371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934178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8096" y="822960"/>
            <a:ext cx="3367238" cy="2031205"/>
          </a:xfrm>
        </p:spPr>
        <p:txBody>
          <a:bodyPr anchor="t">
            <a:normAutofit/>
          </a:bodyPr>
          <a:lstStyle>
            <a:lvl1pPr>
              <a:defRPr sz="25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94998" y="822960"/>
            <a:ext cx="7087401" cy="534924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667574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60520" y="822960"/>
            <a:ext cx="7305005" cy="972657"/>
          </a:xfrm>
        </p:spPr>
        <p:txBody>
          <a:bodyPr anchor="t"/>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F1613FF0-3917-A83C-848B-3D1932393483}"/>
              </a:ext>
            </a:extLst>
          </p:cNvPr>
          <p:cNvSpPr>
            <a:spLocks noGrp="1"/>
          </p:cNvSpPr>
          <p:nvPr>
            <p:ph type="pic" sz="quarter" idx="15" hasCustomPrompt="1"/>
          </p:nvPr>
        </p:nvSpPr>
        <p:spPr>
          <a:xfrm>
            <a:off x="0" y="0"/>
            <a:ext cx="3493008" cy="6107204"/>
          </a:xfrm>
          <a:custGeom>
            <a:avLst/>
            <a:gdLst>
              <a:gd name="connsiteX0" fmla="*/ 0 w 3493008"/>
              <a:gd name="connsiteY0" fmla="*/ 0 h 6107204"/>
              <a:gd name="connsiteX1" fmla="*/ 3493008 w 3493008"/>
              <a:gd name="connsiteY1" fmla="*/ 0 h 6107204"/>
              <a:gd name="connsiteX2" fmla="*/ 3493008 w 3493008"/>
              <a:gd name="connsiteY2" fmla="*/ 5602161 h 6107204"/>
              <a:gd name="connsiteX3" fmla="*/ 2991486 w 3493008"/>
              <a:gd name="connsiteY3" fmla="*/ 6107204 h 6107204"/>
              <a:gd name="connsiteX4" fmla="*/ 0 w 3493008"/>
              <a:gd name="connsiteY4" fmla="*/ 6107204 h 6107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3008" h="6107204">
                <a:moveTo>
                  <a:pt x="0" y="0"/>
                </a:moveTo>
                <a:lnTo>
                  <a:pt x="3493008" y="0"/>
                </a:lnTo>
                <a:lnTo>
                  <a:pt x="3493008" y="5602161"/>
                </a:lnTo>
                <a:cubicBezTo>
                  <a:pt x="3493008" y="5881089"/>
                  <a:pt x="3268469" y="6107204"/>
                  <a:pt x="2991486" y="6107204"/>
                </a:cubicBezTo>
                <a:lnTo>
                  <a:pt x="0" y="610720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163095" y="1993392"/>
            <a:ext cx="7305005" cy="41208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476656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60"/>
            <a:ext cx="7196328" cy="1068324"/>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8096" y="1996440"/>
            <a:ext cx="7196328"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72090" y="6329172"/>
            <a:ext cx="2816835" cy="338328"/>
          </a:xfrm>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974104" y="6329172"/>
            <a:ext cx="2660904"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7809836" y="6329172"/>
            <a:ext cx="457200" cy="338328"/>
          </a:xfrm>
        </p:spPr>
        <p:txBody>
          <a:bodyPr/>
          <a:lstStyle>
            <a:lvl1pPr>
              <a:defRPr>
                <a:solidFill>
                  <a:schemeClr val="tx1"/>
                </a:solidFill>
                <a:effectLst/>
              </a:defRPr>
            </a:lvl1pPr>
          </a:lstStyle>
          <a:p>
            <a:fld id="{235F31FF-4816-4A7C-BAEE-4B5C41A91EB1}" type="slidenum">
              <a:rPr lang="en-US" smtClean="0"/>
              <a:t>‹#›</a:t>
            </a:fld>
            <a:endParaRPr lang="en-US"/>
          </a:p>
        </p:txBody>
      </p:sp>
      <p:sp>
        <p:nvSpPr>
          <p:cNvPr id="11" name="Picture Placeholder 10">
            <a:extLst>
              <a:ext uri="{FF2B5EF4-FFF2-40B4-BE49-F238E27FC236}">
                <a16:creationId xmlns:a16="http://schemas.microsoft.com/office/drawing/2014/main" id="{8BBFAFCD-BCC9-C2BB-355B-1D08B9A7708D}"/>
              </a:ext>
            </a:extLst>
          </p:cNvPr>
          <p:cNvSpPr>
            <a:spLocks noGrp="1"/>
          </p:cNvSpPr>
          <p:nvPr>
            <p:ph type="pic" sz="quarter" idx="15" hasCustomPrompt="1"/>
          </p:nvPr>
        </p:nvSpPr>
        <p:spPr>
          <a:xfrm>
            <a:off x="8698986" y="758460"/>
            <a:ext cx="3493014" cy="6099541"/>
          </a:xfrm>
          <a:custGeom>
            <a:avLst/>
            <a:gdLst>
              <a:gd name="connsiteX0" fmla="*/ 501522 w 3493014"/>
              <a:gd name="connsiteY0" fmla="*/ 0 h 6099541"/>
              <a:gd name="connsiteX1" fmla="*/ 3493014 w 3493014"/>
              <a:gd name="connsiteY1" fmla="*/ 0 h 6099541"/>
              <a:gd name="connsiteX2" fmla="*/ 3493014 w 3493014"/>
              <a:gd name="connsiteY2" fmla="*/ 6099541 h 6099541"/>
              <a:gd name="connsiteX3" fmla="*/ 0 w 3493014"/>
              <a:gd name="connsiteY3" fmla="*/ 6099541 h 6099541"/>
              <a:gd name="connsiteX4" fmla="*/ 0 w 3493014"/>
              <a:gd name="connsiteY4" fmla="*/ 501522 h 6099541"/>
              <a:gd name="connsiteX5" fmla="*/ 501522 w 3493014"/>
              <a:gd name="connsiteY5" fmla="*/ 0 h 609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014" h="6099541">
                <a:moveTo>
                  <a:pt x="501522" y="0"/>
                </a:moveTo>
                <a:lnTo>
                  <a:pt x="3493014" y="0"/>
                </a:lnTo>
                <a:lnTo>
                  <a:pt x="3493014" y="6099541"/>
                </a:lnTo>
                <a:lnTo>
                  <a:pt x="0" y="6099541"/>
                </a:lnTo>
                <a:lnTo>
                  <a:pt x="0" y="501522"/>
                </a:lnTo>
                <a:cubicBezTo>
                  <a:pt x="0" y="224539"/>
                  <a:pt x="224539" y="0"/>
                  <a:pt x="501522" y="0"/>
                </a:cubicBez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29096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8096" y="822960"/>
            <a:ext cx="10706100" cy="68391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74654" y="1506872"/>
            <a:ext cx="10693446" cy="4665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308260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478799" y="374904"/>
            <a:ext cx="8029143" cy="914400"/>
          </a:xfrm>
        </p:spPr>
        <p:txBody>
          <a:bodyPr anchor="b"/>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40F6D4C-AB58-61E2-820C-26713F7162B4}"/>
              </a:ext>
            </a:extLst>
          </p:cNvPr>
          <p:cNvSpPr>
            <a:spLocks noGrp="1"/>
          </p:cNvSpPr>
          <p:nvPr>
            <p:ph type="pic" sz="quarter" idx="15" hasCustomPrompt="1"/>
          </p:nvPr>
        </p:nvSpPr>
        <p:spPr>
          <a:xfrm>
            <a:off x="1" y="0"/>
            <a:ext cx="2812577" cy="6096000"/>
          </a:xfrm>
          <a:custGeom>
            <a:avLst/>
            <a:gdLst>
              <a:gd name="connsiteX0" fmla="*/ 0 w 2812577"/>
              <a:gd name="connsiteY0" fmla="*/ 0 h 6096000"/>
              <a:gd name="connsiteX1" fmla="*/ 2812577 w 2812577"/>
              <a:gd name="connsiteY1" fmla="*/ 0 h 6096000"/>
              <a:gd name="connsiteX2" fmla="*/ 2812577 w 2812577"/>
              <a:gd name="connsiteY2" fmla="*/ 5594478 h 6096000"/>
              <a:gd name="connsiteX3" fmla="*/ 2311055 w 2812577"/>
              <a:gd name="connsiteY3" fmla="*/ 6096000 h 6096000"/>
              <a:gd name="connsiteX4" fmla="*/ 0 w 2812577"/>
              <a:gd name="connsiteY4" fmla="*/ 609600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77" h="6096000">
                <a:moveTo>
                  <a:pt x="0" y="0"/>
                </a:moveTo>
                <a:lnTo>
                  <a:pt x="2812577" y="0"/>
                </a:lnTo>
                <a:lnTo>
                  <a:pt x="2812577" y="5594478"/>
                </a:lnTo>
                <a:cubicBezTo>
                  <a:pt x="2812577" y="5871461"/>
                  <a:pt x="2588038" y="6096000"/>
                  <a:pt x="2311055" y="6096000"/>
                </a:cubicBezTo>
                <a:lnTo>
                  <a:pt x="0" y="60960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3478798" y="1444752"/>
            <a:ext cx="8029144" cy="4727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3478799" y="6329172"/>
            <a:ext cx="2699608" cy="338328"/>
          </a:xfrm>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291411" y="6329172"/>
            <a:ext cx="1612674"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573947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365760"/>
            <a:ext cx="7935953" cy="914400"/>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8096" y="1444752"/>
            <a:ext cx="7935953" cy="4727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365D02ED-881B-AC26-9FB1-E0C7AC5229CD}"/>
              </a:ext>
            </a:extLst>
          </p:cNvPr>
          <p:cNvSpPr>
            <a:spLocks noGrp="1"/>
          </p:cNvSpPr>
          <p:nvPr>
            <p:ph type="pic" sz="quarter" idx="15" hasCustomPrompt="1"/>
          </p:nvPr>
        </p:nvSpPr>
        <p:spPr>
          <a:xfrm>
            <a:off x="9379423" y="0"/>
            <a:ext cx="2812577" cy="6096000"/>
          </a:xfrm>
          <a:custGeom>
            <a:avLst/>
            <a:gdLst>
              <a:gd name="connsiteX0" fmla="*/ 0 w 2812577"/>
              <a:gd name="connsiteY0" fmla="*/ 0 h 6096000"/>
              <a:gd name="connsiteX1" fmla="*/ 2812577 w 2812577"/>
              <a:gd name="connsiteY1" fmla="*/ 0 h 6096000"/>
              <a:gd name="connsiteX2" fmla="*/ 2812577 w 2812577"/>
              <a:gd name="connsiteY2" fmla="*/ 6096000 h 6096000"/>
              <a:gd name="connsiteX3" fmla="*/ 501522 w 2812577"/>
              <a:gd name="connsiteY3" fmla="*/ 6096000 h 6096000"/>
              <a:gd name="connsiteX4" fmla="*/ 0 w 2812577"/>
              <a:gd name="connsiteY4" fmla="*/ 5594478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77" h="6096000">
                <a:moveTo>
                  <a:pt x="0" y="0"/>
                </a:moveTo>
                <a:lnTo>
                  <a:pt x="2812577" y="0"/>
                </a:lnTo>
                <a:lnTo>
                  <a:pt x="2812577" y="6096000"/>
                </a:lnTo>
                <a:lnTo>
                  <a:pt x="501522" y="6096000"/>
                </a:lnTo>
                <a:cubicBezTo>
                  <a:pt x="224539" y="6096000"/>
                  <a:pt x="0" y="5871461"/>
                  <a:pt x="0" y="5594478"/>
                </a:cubicBez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68096" y="6329172"/>
            <a:ext cx="2699608" cy="338328"/>
          </a:xfrm>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291411" y="6329172"/>
            <a:ext cx="1612674"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50742" y="6329172"/>
            <a:ext cx="457200" cy="338328"/>
          </a:xfrm>
        </p:spPr>
        <p:txBody>
          <a:bodyPr/>
          <a:lstStyle>
            <a:lvl1pPr>
              <a:defRPr>
                <a:solidFill>
                  <a:schemeClr val="tx1"/>
                </a:solidFill>
                <a:effectLst/>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365095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1301" y="822960"/>
            <a:ext cx="5986799" cy="1092104"/>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3253D553-C5F3-3129-9E70-5FFBFDC9ECE7}"/>
              </a:ext>
            </a:extLst>
          </p:cNvPr>
          <p:cNvSpPr>
            <a:spLocks noGrp="1"/>
          </p:cNvSpPr>
          <p:nvPr>
            <p:ph type="pic" sz="quarter" idx="15" hasCustomPrompt="1"/>
          </p:nvPr>
        </p:nvSpPr>
        <p:spPr>
          <a:xfrm>
            <a:off x="0" y="0"/>
            <a:ext cx="4785141" cy="6096000"/>
          </a:xfrm>
          <a:custGeom>
            <a:avLst/>
            <a:gdLst>
              <a:gd name="connsiteX0" fmla="*/ 0 w 4785141"/>
              <a:gd name="connsiteY0" fmla="*/ 0 h 6096000"/>
              <a:gd name="connsiteX1" fmla="*/ 4785141 w 4785141"/>
              <a:gd name="connsiteY1" fmla="*/ 0 h 6096000"/>
              <a:gd name="connsiteX2" fmla="*/ 4785141 w 4785141"/>
              <a:gd name="connsiteY2" fmla="*/ 5594478 h 6096000"/>
              <a:gd name="connsiteX3" fmla="*/ 4283619 w 4785141"/>
              <a:gd name="connsiteY3" fmla="*/ 6096000 h 6096000"/>
              <a:gd name="connsiteX4" fmla="*/ 0 w 4785141"/>
              <a:gd name="connsiteY4" fmla="*/ 609600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141" h="6096000">
                <a:moveTo>
                  <a:pt x="0" y="0"/>
                </a:moveTo>
                <a:lnTo>
                  <a:pt x="4785141" y="0"/>
                </a:lnTo>
                <a:lnTo>
                  <a:pt x="4785141" y="5594478"/>
                </a:lnTo>
                <a:cubicBezTo>
                  <a:pt x="4785141" y="5871461"/>
                  <a:pt x="4560602" y="6096000"/>
                  <a:pt x="4283619" y="6096000"/>
                </a:cubicBezTo>
                <a:lnTo>
                  <a:pt x="0" y="6096000"/>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5481302" y="1996440"/>
            <a:ext cx="5986798"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597077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1726" y="822960"/>
            <a:ext cx="6140334" cy="973212"/>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71725" y="1996440"/>
            <a:ext cx="6140335" cy="409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31088019-00EC-C5EE-FDBA-3FD6E5C52EF8}"/>
              </a:ext>
            </a:extLst>
          </p:cNvPr>
          <p:cNvSpPr>
            <a:spLocks noGrp="1"/>
          </p:cNvSpPr>
          <p:nvPr>
            <p:ph type="pic" sz="quarter" idx="15" hasCustomPrompt="1"/>
          </p:nvPr>
        </p:nvSpPr>
        <p:spPr>
          <a:xfrm>
            <a:off x="7619999" y="0"/>
            <a:ext cx="4572001" cy="6095689"/>
          </a:xfrm>
          <a:custGeom>
            <a:avLst/>
            <a:gdLst>
              <a:gd name="connsiteX0" fmla="*/ 0 w 4572001"/>
              <a:gd name="connsiteY0" fmla="*/ 0 h 6095689"/>
              <a:gd name="connsiteX1" fmla="*/ 4572001 w 4572001"/>
              <a:gd name="connsiteY1" fmla="*/ 0 h 6095689"/>
              <a:gd name="connsiteX2" fmla="*/ 4572001 w 4572001"/>
              <a:gd name="connsiteY2" fmla="*/ 6095689 h 6095689"/>
              <a:gd name="connsiteX3" fmla="*/ 501522 w 4572001"/>
              <a:gd name="connsiteY3" fmla="*/ 6095689 h 6095689"/>
              <a:gd name="connsiteX4" fmla="*/ 0 w 4572001"/>
              <a:gd name="connsiteY4" fmla="*/ 5590205 h 609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1" h="6095689">
                <a:moveTo>
                  <a:pt x="0" y="0"/>
                </a:moveTo>
                <a:lnTo>
                  <a:pt x="4572001" y="0"/>
                </a:lnTo>
                <a:lnTo>
                  <a:pt x="4572001" y="6095689"/>
                </a:lnTo>
                <a:lnTo>
                  <a:pt x="501522" y="6095689"/>
                </a:lnTo>
                <a:cubicBezTo>
                  <a:pt x="224539" y="6095689"/>
                  <a:pt x="0" y="5869376"/>
                  <a:pt x="0" y="5590205"/>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F1B30B23-B6C4-3723-57BA-D70C99D0320B}"/>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B5CB376B-27E9-4CDA-655E-2AE645F1DE44}"/>
              </a:ext>
            </a:extLst>
          </p:cNvPr>
          <p:cNvSpPr>
            <a:spLocks noGrp="1"/>
          </p:cNvSpPr>
          <p:nvPr>
            <p:ph type="dt" sz="half" idx="16"/>
          </p:nvPr>
        </p:nvSpPr>
        <p:spPr/>
        <p:txBody>
          <a:bodyPr/>
          <a:lstStyle/>
          <a:p>
            <a:fld id="{D7E3ECEC-7E7B-4FB9-BAE8-5C10F12795EA}" type="datetimeFigureOut">
              <a:rPr lang="en-US" smtClean="0"/>
              <a:t>12/5/2025</a:t>
            </a:fld>
            <a:endParaRPr lang="en-US"/>
          </a:p>
        </p:txBody>
      </p:sp>
      <p:sp>
        <p:nvSpPr>
          <p:cNvPr id="10" name="Slide Number Placeholder 9">
            <a:extLst>
              <a:ext uri="{FF2B5EF4-FFF2-40B4-BE49-F238E27FC236}">
                <a16:creationId xmlns:a16="http://schemas.microsoft.com/office/drawing/2014/main" id="{4EC5A43C-DD1F-E7E6-BBC8-F953BC288BB0}"/>
              </a:ext>
            </a:extLst>
          </p:cNvPr>
          <p:cNvSpPr>
            <a:spLocks noGrp="1"/>
          </p:cNvSpPr>
          <p:nvPr>
            <p:ph type="sldNum" sz="quarter" idx="18"/>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958364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23912" y="822960"/>
            <a:ext cx="4243345" cy="1089702"/>
          </a:xfrm>
        </p:spPr>
        <p:txBody>
          <a:bodyPr anchor="t"/>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DBFBCB5-4A7B-F7B3-9AAF-F908FB128AB0}"/>
              </a:ext>
            </a:extLst>
          </p:cNvPr>
          <p:cNvSpPr>
            <a:spLocks noGrp="1"/>
          </p:cNvSpPr>
          <p:nvPr>
            <p:ph type="pic" sz="quarter" idx="15" hasCustomPrompt="1"/>
          </p:nvPr>
        </p:nvSpPr>
        <p:spPr>
          <a:xfrm>
            <a:off x="0" y="0"/>
            <a:ext cx="6548534" cy="6100464"/>
          </a:xfrm>
          <a:custGeom>
            <a:avLst/>
            <a:gdLst>
              <a:gd name="connsiteX0" fmla="*/ 0 w 6548534"/>
              <a:gd name="connsiteY0" fmla="*/ 0 h 6100464"/>
              <a:gd name="connsiteX1" fmla="*/ 6548534 w 6548534"/>
              <a:gd name="connsiteY1" fmla="*/ 0 h 6100464"/>
              <a:gd name="connsiteX2" fmla="*/ 6548534 w 6548534"/>
              <a:gd name="connsiteY2" fmla="*/ 5595865 h 6100464"/>
              <a:gd name="connsiteX3" fmla="*/ 6047012 w 6548534"/>
              <a:gd name="connsiteY3" fmla="*/ 6100464 h 6100464"/>
              <a:gd name="connsiteX4" fmla="*/ 0 w 6548534"/>
              <a:gd name="connsiteY4" fmla="*/ 6100464 h 610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8534" h="6100464">
                <a:moveTo>
                  <a:pt x="0" y="0"/>
                </a:moveTo>
                <a:lnTo>
                  <a:pt x="6548534" y="0"/>
                </a:lnTo>
                <a:lnTo>
                  <a:pt x="6548534" y="5595865"/>
                </a:lnTo>
                <a:cubicBezTo>
                  <a:pt x="6548534" y="5874548"/>
                  <a:pt x="6323995" y="6100464"/>
                  <a:pt x="6047012" y="6100464"/>
                </a:cubicBezTo>
                <a:lnTo>
                  <a:pt x="0" y="610046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23069" y="1988820"/>
            <a:ext cx="4244188" cy="4111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B8F54AB8-6B4D-C00F-7A9F-6627E7066D2A}"/>
              </a:ext>
            </a:extLst>
          </p:cNvPr>
          <p:cNvSpPr>
            <a:spLocks noGrp="1"/>
          </p:cNvSpPr>
          <p:nvPr>
            <p:ph type="ftr" sz="quarter" idx="17"/>
          </p:nvPr>
        </p:nvSpPr>
        <p:spPr/>
        <p:txBody>
          <a:bodyPr/>
          <a:lstStyle/>
          <a:p>
            <a:endParaRPr lang="en-US"/>
          </a:p>
        </p:txBody>
      </p:sp>
      <p:sp>
        <p:nvSpPr>
          <p:cNvPr id="4" name="Date Placeholder 3">
            <a:extLst>
              <a:ext uri="{FF2B5EF4-FFF2-40B4-BE49-F238E27FC236}">
                <a16:creationId xmlns:a16="http://schemas.microsoft.com/office/drawing/2014/main" id="{DC218C63-B1E1-78F4-CF24-6991FB09C1C4}"/>
              </a:ext>
            </a:extLst>
          </p:cNvPr>
          <p:cNvSpPr>
            <a:spLocks noGrp="1"/>
          </p:cNvSpPr>
          <p:nvPr>
            <p:ph type="dt" sz="half" idx="16"/>
          </p:nvPr>
        </p:nvSpPr>
        <p:spPr/>
        <p:txBody>
          <a:bodyPr/>
          <a:lstStyle/>
          <a:p>
            <a:fld id="{D7E3ECEC-7E7B-4FB9-BAE8-5C10F12795EA}" type="datetimeFigureOut">
              <a:rPr lang="en-US" smtClean="0"/>
              <a:t>12/5/2025</a:t>
            </a:fld>
            <a:endParaRPr lang="en-US"/>
          </a:p>
        </p:txBody>
      </p:sp>
      <p:sp>
        <p:nvSpPr>
          <p:cNvPr id="10" name="Slide Number Placeholder 9">
            <a:extLst>
              <a:ext uri="{FF2B5EF4-FFF2-40B4-BE49-F238E27FC236}">
                <a16:creationId xmlns:a16="http://schemas.microsoft.com/office/drawing/2014/main" id="{BD268E9B-F4A2-5ABF-D43A-3BF4DCADB3FB}"/>
              </a:ext>
            </a:extLst>
          </p:cNvPr>
          <p:cNvSpPr>
            <a:spLocks noGrp="1"/>
          </p:cNvSpPr>
          <p:nvPr>
            <p:ph type="sldNum" sz="quarter" idx="18"/>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939567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1724" y="822961"/>
            <a:ext cx="4177554" cy="1031240"/>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71725" y="1993392"/>
            <a:ext cx="4177553" cy="4102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CD2D7B58-DFF6-BC00-8544-64FC5F7EED57}"/>
              </a:ext>
            </a:extLst>
          </p:cNvPr>
          <p:cNvSpPr>
            <a:spLocks noGrp="1"/>
          </p:cNvSpPr>
          <p:nvPr>
            <p:ph type="pic" sz="quarter" idx="15" hasCustomPrompt="1"/>
          </p:nvPr>
        </p:nvSpPr>
        <p:spPr>
          <a:xfrm>
            <a:off x="5643722" y="0"/>
            <a:ext cx="6548279" cy="6105855"/>
          </a:xfrm>
          <a:custGeom>
            <a:avLst/>
            <a:gdLst>
              <a:gd name="connsiteX0" fmla="*/ 0 w 6548279"/>
              <a:gd name="connsiteY0" fmla="*/ 0 h 6105855"/>
              <a:gd name="connsiteX1" fmla="*/ 6548279 w 6548279"/>
              <a:gd name="connsiteY1" fmla="*/ 0 h 6105855"/>
              <a:gd name="connsiteX2" fmla="*/ 6548279 w 6548279"/>
              <a:gd name="connsiteY2" fmla="*/ 6105855 h 6105855"/>
              <a:gd name="connsiteX3" fmla="*/ 501522 w 6548279"/>
              <a:gd name="connsiteY3" fmla="*/ 6105855 h 6105855"/>
              <a:gd name="connsiteX4" fmla="*/ 0 w 6548279"/>
              <a:gd name="connsiteY4" fmla="*/ 5600680 h 610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8279" h="6105855">
                <a:moveTo>
                  <a:pt x="0" y="0"/>
                </a:moveTo>
                <a:lnTo>
                  <a:pt x="6548279" y="0"/>
                </a:lnTo>
                <a:lnTo>
                  <a:pt x="6548279" y="6105855"/>
                </a:lnTo>
                <a:lnTo>
                  <a:pt x="501522" y="6105855"/>
                </a:lnTo>
                <a:cubicBezTo>
                  <a:pt x="224539" y="6105855"/>
                  <a:pt x="0" y="5879680"/>
                  <a:pt x="0" y="560068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199796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23912" y="822960"/>
            <a:ext cx="4243345" cy="1089702"/>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03AE08AD-600E-B6CB-33D0-F11CE0529C45}"/>
              </a:ext>
            </a:extLst>
          </p:cNvPr>
          <p:cNvSpPr>
            <a:spLocks noGrp="1"/>
          </p:cNvSpPr>
          <p:nvPr>
            <p:ph type="pic" sz="quarter" idx="15" hasCustomPrompt="1"/>
          </p:nvPr>
        </p:nvSpPr>
        <p:spPr>
          <a:xfrm>
            <a:off x="1" y="765214"/>
            <a:ext cx="6559827" cy="6092786"/>
          </a:xfrm>
          <a:custGeom>
            <a:avLst/>
            <a:gdLst>
              <a:gd name="connsiteX0" fmla="*/ 0 w 6559827"/>
              <a:gd name="connsiteY0" fmla="*/ 0 h 6092786"/>
              <a:gd name="connsiteX1" fmla="*/ 6058305 w 6559827"/>
              <a:gd name="connsiteY1" fmla="*/ 0 h 6092786"/>
              <a:gd name="connsiteX2" fmla="*/ 6559827 w 6559827"/>
              <a:gd name="connsiteY2" fmla="*/ 501522 h 6092786"/>
              <a:gd name="connsiteX3" fmla="*/ 6559827 w 6559827"/>
              <a:gd name="connsiteY3" fmla="*/ 6092786 h 6092786"/>
              <a:gd name="connsiteX4" fmla="*/ 0 w 6559827"/>
              <a:gd name="connsiteY4" fmla="*/ 6092786 h 609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9827" h="6092786">
                <a:moveTo>
                  <a:pt x="0" y="0"/>
                </a:moveTo>
                <a:lnTo>
                  <a:pt x="6058305" y="0"/>
                </a:lnTo>
                <a:cubicBezTo>
                  <a:pt x="6335288" y="0"/>
                  <a:pt x="6559827" y="224539"/>
                  <a:pt x="6559827" y="501522"/>
                </a:cubicBezTo>
                <a:lnTo>
                  <a:pt x="6559827" y="6092786"/>
                </a:lnTo>
                <a:lnTo>
                  <a:pt x="0" y="6092786"/>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23069" y="1988820"/>
            <a:ext cx="4244188" cy="41071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223069" y="6329172"/>
            <a:ext cx="2816835"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01199" y="6329172"/>
            <a:ext cx="1387589" cy="338328"/>
          </a:xfrm>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55096" y="6329172"/>
            <a:ext cx="454437"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7862018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324"/>
            <a:ext cx="2959272" cy="1630841"/>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8096" y="2590800"/>
            <a:ext cx="2959272" cy="3505200"/>
          </a:xfrm>
        </p:spPr>
        <p:txBody>
          <a:bodyPr vert="horz" lIns="91440" tIns="45720" rIns="91440" bIns="45720" rtlCol="0">
            <a:normAutofit/>
          </a:bodyPr>
          <a:lstStyle>
            <a:lvl1pPr marL="285750" indent="-285750">
              <a:buFont typeface="Arial" panose="020B0604020202020204" pitchFamily="34" charset="0"/>
              <a:buChar char="•"/>
              <a:defRPr lang="en-US" dirty="0"/>
            </a:lvl1pPr>
            <a:lvl2pPr marL="400050" indent="-171450">
              <a:buFont typeface="Arial" panose="020B0604020202020204" pitchFamily="34" charset="0"/>
              <a:buChar char="•"/>
              <a:defRPr lang="en-US" dirty="0"/>
            </a:lvl2pPr>
            <a:lvl3pPr marL="628650" indent="-171450">
              <a:buFont typeface="Arial" panose="020B0604020202020204" pitchFamily="34" charset="0"/>
              <a:buChar char="•"/>
              <a:defRPr lang="en-US" dirty="0"/>
            </a:lvl3pPr>
            <a:lvl4pPr marL="857250" indent="-171450">
              <a:buFont typeface="Arial" panose="020B0604020202020204" pitchFamily="34" charset="0"/>
              <a:buChar char="•"/>
              <a:defRPr lang="en-US" dirty="0"/>
            </a:lvl4pPr>
            <a:lvl5pPr marL="1085850"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68096" y="6327648"/>
            <a:ext cx="1833677"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601773" y="6318659"/>
            <a:ext cx="1092885" cy="338328"/>
          </a:xfrm>
        </p:spPr>
        <p:txBody>
          <a:bodyPr/>
          <a:lstStyle>
            <a:lvl1pPr>
              <a:defRPr>
                <a:solidFill>
                  <a:schemeClr val="tx1"/>
                </a:solidFill>
                <a:effectLst/>
              </a:defRPr>
            </a:lvl1p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694658" y="6318659"/>
            <a:ext cx="457200" cy="338328"/>
          </a:xfrm>
        </p:spPr>
        <p:txBody>
          <a:bodyPr/>
          <a:lstStyle/>
          <a:p>
            <a:fld id="{235F31FF-4816-4A7C-BAEE-4B5C41A91EB1}" type="slidenum">
              <a:rPr lang="en-US" smtClean="0"/>
              <a:t>‹#›</a:t>
            </a:fld>
            <a:endParaRPr lang="en-US"/>
          </a:p>
        </p:txBody>
      </p:sp>
      <p:sp>
        <p:nvSpPr>
          <p:cNvPr id="12" name="Picture Placeholder 11">
            <a:extLst>
              <a:ext uri="{FF2B5EF4-FFF2-40B4-BE49-F238E27FC236}">
                <a16:creationId xmlns:a16="http://schemas.microsoft.com/office/drawing/2014/main" id="{0A8E9606-29A0-9DB6-D153-C4863559DC60}"/>
              </a:ext>
            </a:extLst>
          </p:cNvPr>
          <p:cNvSpPr>
            <a:spLocks noGrp="1"/>
          </p:cNvSpPr>
          <p:nvPr>
            <p:ph type="pic" sz="quarter" idx="15" hasCustomPrompt="1"/>
          </p:nvPr>
        </p:nvSpPr>
        <p:spPr>
          <a:xfrm>
            <a:off x="4383033" y="765213"/>
            <a:ext cx="7808967" cy="6092787"/>
          </a:xfrm>
          <a:custGeom>
            <a:avLst/>
            <a:gdLst>
              <a:gd name="connsiteX0" fmla="*/ 501522 w 7808967"/>
              <a:gd name="connsiteY0" fmla="*/ 0 h 6092787"/>
              <a:gd name="connsiteX1" fmla="*/ 7808967 w 7808967"/>
              <a:gd name="connsiteY1" fmla="*/ 0 h 6092787"/>
              <a:gd name="connsiteX2" fmla="*/ 7808967 w 7808967"/>
              <a:gd name="connsiteY2" fmla="*/ 6092787 h 6092787"/>
              <a:gd name="connsiteX3" fmla="*/ 0 w 7808967"/>
              <a:gd name="connsiteY3" fmla="*/ 6092787 h 6092787"/>
              <a:gd name="connsiteX4" fmla="*/ 0 w 7808967"/>
              <a:gd name="connsiteY4" fmla="*/ 501522 h 6092787"/>
              <a:gd name="connsiteX5" fmla="*/ 501522 w 7808967"/>
              <a:gd name="connsiteY5" fmla="*/ 0 h 609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8967" h="6092787">
                <a:moveTo>
                  <a:pt x="501522" y="0"/>
                </a:moveTo>
                <a:lnTo>
                  <a:pt x="7808967" y="0"/>
                </a:lnTo>
                <a:lnTo>
                  <a:pt x="7808967" y="6092787"/>
                </a:lnTo>
                <a:lnTo>
                  <a:pt x="0" y="6092787"/>
                </a:lnTo>
                <a:lnTo>
                  <a:pt x="0" y="501522"/>
                </a:lnTo>
                <a:cubicBezTo>
                  <a:pt x="0" y="224539"/>
                  <a:pt x="224539" y="0"/>
                  <a:pt x="501522" y="0"/>
                </a:cubicBez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328030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4842437"/>
            <a:ext cx="3636745" cy="1253564"/>
          </a:xfrm>
        </p:spPr>
        <p:txBody>
          <a:bodyPr anchor="t">
            <a:noAutofit/>
          </a:bodyPr>
          <a:lstStyle>
            <a:lvl1pPr>
              <a:defRPr sz="2500"/>
            </a:lvl1pPr>
          </a:lstStyle>
          <a:p>
            <a:r>
              <a:rPr lang="en-US"/>
              <a:t>Click to edit Master title style</a:t>
            </a:r>
            <a:endParaRPr lang="en-US" dirty="0"/>
          </a:p>
        </p:txBody>
      </p:sp>
      <p:sp>
        <p:nvSpPr>
          <p:cNvPr id="9" name="Picture Placeholder 3">
            <a:extLst>
              <a:ext uri="{FF2B5EF4-FFF2-40B4-BE49-F238E27FC236}">
                <a16:creationId xmlns:a16="http://schemas.microsoft.com/office/drawing/2014/main" id="{D90D792C-BF4F-3E3A-5C82-8AA602818235}"/>
              </a:ext>
            </a:extLst>
          </p:cNvPr>
          <p:cNvSpPr>
            <a:spLocks noGrp="1"/>
          </p:cNvSpPr>
          <p:nvPr>
            <p:ph type="pic" sz="quarter" idx="15" hasCustomPrompt="1"/>
          </p:nvPr>
        </p:nvSpPr>
        <p:spPr>
          <a:xfrm>
            <a:off x="0" y="0"/>
            <a:ext cx="11468100" cy="4354140"/>
          </a:xfrm>
          <a:custGeom>
            <a:avLst/>
            <a:gdLst>
              <a:gd name="connsiteX0" fmla="*/ 0 w 11468100"/>
              <a:gd name="connsiteY0" fmla="*/ 0 h 4354140"/>
              <a:gd name="connsiteX1" fmla="*/ 11468100 w 11468100"/>
              <a:gd name="connsiteY1" fmla="*/ 0 h 4354140"/>
              <a:gd name="connsiteX2" fmla="*/ 11468100 w 11468100"/>
              <a:gd name="connsiteY2" fmla="*/ 3852618 h 4354140"/>
              <a:gd name="connsiteX3" fmla="*/ 10965387 w 11468100"/>
              <a:gd name="connsiteY3" fmla="*/ 4354140 h 4354140"/>
              <a:gd name="connsiteX4" fmla="*/ 0 w 11468100"/>
              <a:gd name="connsiteY4" fmla="*/ 4354140 h 435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4354140">
                <a:moveTo>
                  <a:pt x="0" y="0"/>
                </a:moveTo>
                <a:lnTo>
                  <a:pt x="11468100" y="0"/>
                </a:lnTo>
                <a:lnTo>
                  <a:pt x="11468100" y="3852618"/>
                </a:lnTo>
                <a:cubicBezTo>
                  <a:pt x="11468100" y="4129601"/>
                  <a:pt x="11243028" y="4354140"/>
                  <a:pt x="10965387" y="4354140"/>
                </a:cubicBezTo>
                <a:lnTo>
                  <a:pt x="0" y="4354140"/>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89635" y="4854632"/>
            <a:ext cx="6579807" cy="139376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733059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2090" y="4095740"/>
            <a:ext cx="3242191" cy="1704459"/>
          </a:xfrm>
        </p:spPr>
        <p:txBody>
          <a:bodyPr anchor="t">
            <a:noAutofit/>
          </a:bodyPr>
          <a:lstStyle>
            <a:lvl1pPr>
              <a:defRPr sz="25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C842B8C5-7416-8C92-3E56-737867305A74}"/>
              </a:ext>
            </a:extLst>
          </p:cNvPr>
          <p:cNvSpPr>
            <a:spLocks noGrp="1"/>
          </p:cNvSpPr>
          <p:nvPr>
            <p:ph type="pic" sz="quarter" idx="15" hasCustomPrompt="1"/>
          </p:nvPr>
        </p:nvSpPr>
        <p:spPr>
          <a:xfrm>
            <a:off x="0" y="0"/>
            <a:ext cx="11468100" cy="3659602"/>
          </a:xfrm>
          <a:custGeom>
            <a:avLst/>
            <a:gdLst>
              <a:gd name="connsiteX0" fmla="*/ 0 w 11468100"/>
              <a:gd name="connsiteY0" fmla="*/ 0 h 3659602"/>
              <a:gd name="connsiteX1" fmla="*/ 11468100 w 11468100"/>
              <a:gd name="connsiteY1" fmla="*/ 0 h 3659602"/>
              <a:gd name="connsiteX2" fmla="*/ 11468100 w 11468100"/>
              <a:gd name="connsiteY2" fmla="*/ 3158080 h 3659602"/>
              <a:gd name="connsiteX3" fmla="*/ 10964923 w 11468100"/>
              <a:gd name="connsiteY3" fmla="*/ 3659602 h 3659602"/>
              <a:gd name="connsiteX4" fmla="*/ 0 w 11468100"/>
              <a:gd name="connsiteY4" fmla="*/ 3659602 h 365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3659602">
                <a:moveTo>
                  <a:pt x="0" y="0"/>
                </a:moveTo>
                <a:lnTo>
                  <a:pt x="11468100" y="0"/>
                </a:lnTo>
                <a:lnTo>
                  <a:pt x="11468100" y="3158080"/>
                </a:lnTo>
                <a:cubicBezTo>
                  <a:pt x="11468100" y="3435063"/>
                  <a:pt x="11242820" y="3659602"/>
                  <a:pt x="10964923" y="3659602"/>
                </a:cubicBezTo>
                <a:lnTo>
                  <a:pt x="0" y="365960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375355" y="4095740"/>
            <a:ext cx="7092745" cy="2006016"/>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77112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23860" y="1376413"/>
            <a:ext cx="3834793" cy="2697480"/>
          </a:xfrm>
        </p:spPr>
        <p:txBody>
          <a:bodyPr vert="horz" lIns="91440" tIns="45720" rIns="91440" bIns="45720" rtlCol="0" anchor="b">
            <a:normAutofit/>
          </a:bodyPr>
          <a:lstStyle>
            <a:lvl1pPr>
              <a:defRPr lang="en-US" sz="36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823860" y="4073893"/>
            <a:ext cx="3599210" cy="1162250"/>
          </a:xfrm>
        </p:spPr>
        <p:txBody>
          <a:bodyPr vert="horz" lIns="91440" tIns="45720" rIns="91440" bIns="45720" rtlCol="0" anchor="ctr">
            <a:normAutofit/>
          </a:bodyPr>
          <a:lstStyle>
            <a:lvl1pPr marL="0" indent="0">
              <a:lnSpc>
                <a:spcPct val="100000"/>
              </a:lnSpc>
              <a:buNone/>
              <a:defRPr lang="en-US" sz="1600" dirty="0"/>
            </a:lvl1pPr>
          </a:lstStyle>
          <a:p>
            <a:pPr lvl="0"/>
            <a:r>
              <a:rPr lang="en-US"/>
              <a:t>Click to edit Master subtitle style</a:t>
            </a:r>
            <a:endParaRPr lang="en-US" dirty="0"/>
          </a:p>
        </p:txBody>
      </p:sp>
      <p:sp>
        <p:nvSpPr>
          <p:cNvPr id="8" name="Picture Placeholder 10">
            <a:extLst>
              <a:ext uri="{FF2B5EF4-FFF2-40B4-BE49-F238E27FC236}">
                <a16:creationId xmlns:a16="http://schemas.microsoft.com/office/drawing/2014/main" id="{51CC2D7F-4DE5-3D21-470F-8B959A5C44D8}"/>
              </a:ext>
            </a:extLst>
          </p:cNvPr>
          <p:cNvSpPr>
            <a:spLocks noGrp="1"/>
          </p:cNvSpPr>
          <p:nvPr>
            <p:ph type="pic" sz="quarter" idx="13" hasCustomPrompt="1"/>
          </p:nvPr>
        </p:nvSpPr>
        <p:spPr>
          <a:xfrm>
            <a:off x="0" y="0"/>
            <a:ext cx="7274402" cy="6096000"/>
          </a:xfrm>
          <a:custGeom>
            <a:avLst/>
            <a:gdLst>
              <a:gd name="connsiteX0" fmla="*/ 0 w 7274402"/>
              <a:gd name="connsiteY0" fmla="*/ 0 h 6096000"/>
              <a:gd name="connsiteX1" fmla="*/ 7274402 w 7274402"/>
              <a:gd name="connsiteY1" fmla="*/ 0 h 6096000"/>
              <a:gd name="connsiteX2" fmla="*/ 7274402 w 7274402"/>
              <a:gd name="connsiteY2" fmla="*/ 5598011 h 6096000"/>
              <a:gd name="connsiteX3" fmla="*/ 6779450 w 7274402"/>
              <a:gd name="connsiteY3" fmla="*/ 6096000 h 6096000"/>
              <a:gd name="connsiteX4" fmla="*/ 0 w 7274402"/>
              <a:gd name="connsiteY4" fmla="*/ 609600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4402" h="6096000">
                <a:moveTo>
                  <a:pt x="0" y="0"/>
                </a:moveTo>
                <a:lnTo>
                  <a:pt x="7274402" y="0"/>
                </a:lnTo>
                <a:lnTo>
                  <a:pt x="7274402" y="5598011"/>
                </a:lnTo>
                <a:cubicBezTo>
                  <a:pt x="7274402" y="5873043"/>
                  <a:pt x="7052804" y="6096000"/>
                  <a:pt x="6779450" y="6096000"/>
                </a:cubicBezTo>
                <a:lnTo>
                  <a:pt x="0" y="6096000"/>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16501105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60"/>
            <a:ext cx="3159974" cy="1612741"/>
          </a:xfrm>
        </p:spPr>
        <p:txBody>
          <a:bodyPr anchor="t">
            <a:noAutofit/>
          </a:bodyPr>
          <a:lstStyle>
            <a:lvl1pPr>
              <a:defRPr sz="2500"/>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0D06C70-6C8E-0F10-743F-047DC1563DEE}"/>
              </a:ext>
            </a:extLst>
          </p:cNvPr>
          <p:cNvSpPr>
            <a:spLocks noGrp="1"/>
          </p:cNvSpPr>
          <p:nvPr>
            <p:ph type="ftr" sz="quarter" idx="17"/>
          </p:nvPr>
        </p:nvSpPr>
        <p:spPr>
          <a:xfrm>
            <a:off x="772090" y="64008"/>
            <a:ext cx="2816835" cy="338328"/>
          </a:xfrm>
        </p:spPr>
        <p:txBody>
          <a:bodyPr/>
          <a:lstStyle/>
          <a:p>
            <a:endParaRPr lang="en-US"/>
          </a:p>
        </p:txBody>
      </p:sp>
      <p:sp>
        <p:nvSpPr>
          <p:cNvPr id="3" name="Date Placeholder 2">
            <a:extLst>
              <a:ext uri="{FF2B5EF4-FFF2-40B4-BE49-F238E27FC236}">
                <a16:creationId xmlns:a16="http://schemas.microsoft.com/office/drawing/2014/main" id="{984B292A-7A06-6DDC-E8C4-EBEEF5A46C03}"/>
              </a:ext>
            </a:extLst>
          </p:cNvPr>
          <p:cNvSpPr>
            <a:spLocks noGrp="1"/>
          </p:cNvSpPr>
          <p:nvPr>
            <p:ph type="dt" sz="half" idx="16"/>
          </p:nvPr>
        </p:nvSpPr>
        <p:spPr>
          <a:xfrm>
            <a:off x="9291411" y="64008"/>
            <a:ext cx="1612674" cy="338328"/>
          </a:xfrm>
        </p:spPr>
        <p:txBody>
          <a:bodyPr/>
          <a:lstStyle/>
          <a:p>
            <a:fld id="{D7E3ECEC-7E7B-4FB9-BAE8-5C10F12795EA}" type="datetimeFigureOut">
              <a:rPr lang="en-US" smtClean="0"/>
              <a:t>12/5/2025</a:t>
            </a:fld>
            <a:endParaRPr lang="en-US"/>
          </a:p>
        </p:txBody>
      </p:sp>
      <p:sp>
        <p:nvSpPr>
          <p:cNvPr id="10" name="Slide Number Placeholder 9">
            <a:extLst>
              <a:ext uri="{FF2B5EF4-FFF2-40B4-BE49-F238E27FC236}">
                <a16:creationId xmlns:a16="http://schemas.microsoft.com/office/drawing/2014/main" id="{5D35E09C-E9FB-8393-0705-FD349F06C4C1}"/>
              </a:ext>
            </a:extLst>
          </p:cNvPr>
          <p:cNvSpPr>
            <a:spLocks noGrp="1"/>
          </p:cNvSpPr>
          <p:nvPr>
            <p:ph type="sldNum" sz="quarter" idx="18"/>
          </p:nvPr>
        </p:nvSpPr>
        <p:spPr>
          <a:xfrm>
            <a:off x="11050742" y="64008"/>
            <a:ext cx="457200" cy="338328"/>
          </a:xfrm>
        </p:spPr>
        <p:txBody>
          <a:bodyPr/>
          <a:lstStyle/>
          <a:p>
            <a:fld id="{235F31FF-4816-4A7C-BAEE-4B5C41A91EB1}"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375355" y="822959"/>
            <a:ext cx="7092745" cy="1998677"/>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90B4482-E492-864A-9429-7F3F86067CBD}"/>
              </a:ext>
            </a:extLst>
          </p:cNvPr>
          <p:cNvSpPr>
            <a:spLocks noGrp="1"/>
          </p:cNvSpPr>
          <p:nvPr>
            <p:ph type="pic" sz="quarter" idx="15" hasCustomPrompt="1"/>
          </p:nvPr>
        </p:nvSpPr>
        <p:spPr>
          <a:xfrm>
            <a:off x="0" y="3268078"/>
            <a:ext cx="11468100" cy="3589922"/>
          </a:xfrm>
          <a:custGeom>
            <a:avLst/>
            <a:gdLst>
              <a:gd name="connsiteX0" fmla="*/ 0 w 11468100"/>
              <a:gd name="connsiteY0" fmla="*/ 0 h 3589922"/>
              <a:gd name="connsiteX1" fmla="*/ 10964923 w 11468100"/>
              <a:gd name="connsiteY1" fmla="*/ 0 h 3589922"/>
              <a:gd name="connsiteX2" fmla="*/ 11468100 w 11468100"/>
              <a:gd name="connsiteY2" fmla="*/ 501522 h 3589922"/>
              <a:gd name="connsiteX3" fmla="*/ 11468100 w 11468100"/>
              <a:gd name="connsiteY3" fmla="*/ 3589922 h 3589922"/>
              <a:gd name="connsiteX4" fmla="*/ 0 w 11468100"/>
              <a:gd name="connsiteY4" fmla="*/ 3589922 h 358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3589922">
                <a:moveTo>
                  <a:pt x="0" y="0"/>
                </a:moveTo>
                <a:lnTo>
                  <a:pt x="10964923" y="0"/>
                </a:lnTo>
                <a:cubicBezTo>
                  <a:pt x="11242820" y="0"/>
                  <a:pt x="11468100" y="224539"/>
                  <a:pt x="11468100" y="501522"/>
                </a:cubicBezTo>
                <a:lnTo>
                  <a:pt x="11468100" y="3589922"/>
                </a:lnTo>
                <a:lnTo>
                  <a:pt x="0" y="3589922"/>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2596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2090" y="3316097"/>
            <a:ext cx="3242191" cy="1704459"/>
          </a:xfrm>
        </p:spPr>
        <p:txBody>
          <a:bodyPr anchor="t">
            <a:noAutofit/>
          </a:bodyPr>
          <a:lstStyle>
            <a:lvl1pPr>
              <a:defRPr sz="25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D6389053-627F-50C3-46B2-6517FF15D614}"/>
              </a:ext>
            </a:extLst>
          </p:cNvPr>
          <p:cNvSpPr>
            <a:spLocks noGrp="1"/>
          </p:cNvSpPr>
          <p:nvPr>
            <p:ph type="pic" sz="quarter" idx="15" hasCustomPrompt="1"/>
          </p:nvPr>
        </p:nvSpPr>
        <p:spPr>
          <a:xfrm>
            <a:off x="0" y="1"/>
            <a:ext cx="11468100" cy="2879959"/>
          </a:xfrm>
          <a:custGeom>
            <a:avLst/>
            <a:gdLst>
              <a:gd name="connsiteX0" fmla="*/ 0 w 11468100"/>
              <a:gd name="connsiteY0" fmla="*/ 0 h 2879959"/>
              <a:gd name="connsiteX1" fmla="*/ 11468100 w 11468100"/>
              <a:gd name="connsiteY1" fmla="*/ 0 h 2879959"/>
              <a:gd name="connsiteX2" fmla="*/ 11468100 w 11468100"/>
              <a:gd name="connsiteY2" fmla="*/ 2378437 h 2879959"/>
              <a:gd name="connsiteX3" fmla="*/ 10964923 w 11468100"/>
              <a:gd name="connsiteY3" fmla="*/ 2879959 h 2879959"/>
              <a:gd name="connsiteX4" fmla="*/ 0 w 11468100"/>
              <a:gd name="connsiteY4" fmla="*/ 2879959 h 287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2879959">
                <a:moveTo>
                  <a:pt x="0" y="0"/>
                </a:moveTo>
                <a:lnTo>
                  <a:pt x="11468100" y="0"/>
                </a:lnTo>
                <a:lnTo>
                  <a:pt x="11468100" y="2378437"/>
                </a:lnTo>
                <a:cubicBezTo>
                  <a:pt x="11468100" y="2655420"/>
                  <a:pt x="11242820" y="2879959"/>
                  <a:pt x="10964923" y="2879959"/>
                </a:cubicBezTo>
                <a:lnTo>
                  <a:pt x="0" y="2879959"/>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375355" y="3316096"/>
            <a:ext cx="7092745" cy="285292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441826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60"/>
            <a:ext cx="10706100" cy="604428"/>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5F790B68-0230-A98B-796E-2C008AC2CC5D}"/>
              </a:ext>
            </a:extLst>
          </p:cNvPr>
          <p:cNvSpPr>
            <a:spLocks noGrp="1"/>
          </p:cNvSpPr>
          <p:nvPr>
            <p:ph type="pic" sz="quarter" idx="15" hasCustomPrompt="1"/>
          </p:nvPr>
        </p:nvSpPr>
        <p:spPr>
          <a:xfrm>
            <a:off x="0" y="1750092"/>
            <a:ext cx="6553940" cy="5107908"/>
          </a:xfrm>
          <a:custGeom>
            <a:avLst/>
            <a:gdLst>
              <a:gd name="connsiteX0" fmla="*/ 0 w 6553940"/>
              <a:gd name="connsiteY0" fmla="*/ 0 h 5107908"/>
              <a:gd name="connsiteX1" fmla="*/ 6118541 w 6553940"/>
              <a:gd name="connsiteY1" fmla="*/ 0 h 5107908"/>
              <a:gd name="connsiteX2" fmla="*/ 6553940 w 6553940"/>
              <a:gd name="connsiteY2" fmla="*/ 439618 h 5107908"/>
              <a:gd name="connsiteX3" fmla="*/ 6553940 w 6553940"/>
              <a:gd name="connsiteY3" fmla="*/ 5107908 h 5107908"/>
              <a:gd name="connsiteX4" fmla="*/ 0 w 6553940"/>
              <a:gd name="connsiteY4" fmla="*/ 5107908 h 510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940" h="5107908">
                <a:moveTo>
                  <a:pt x="0" y="0"/>
                </a:moveTo>
                <a:lnTo>
                  <a:pt x="6118541" y="0"/>
                </a:lnTo>
                <a:cubicBezTo>
                  <a:pt x="6359005" y="0"/>
                  <a:pt x="6553940" y="196824"/>
                  <a:pt x="6553940" y="439618"/>
                </a:cubicBezTo>
                <a:lnTo>
                  <a:pt x="6553940" y="5107908"/>
                </a:lnTo>
                <a:lnTo>
                  <a:pt x="0" y="5107908"/>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199994" y="1679171"/>
            <a:ext cx="4268106" cy="4493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99994" y="6389695"/>
            <a:ext cx="2183822"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3704" y="6389695"/>
            <a:ext cx="1625600"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25200" y="6389695"/>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67683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59"/>
            <a:ext cx="4811167" cy="916991"/>
          </a:xfrm>
        </p:spPr>
        <p:txBody>
          <a:bodyPr anchor="t"/>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40936EEA-460B-E34D-8B9C-832ADF15E401}"/>
              </a:ext>
            </a:extLst>
          </p:cNvPr>
          <p:cNvSpPr>
            <a:spLocks noGrp="1"/>
          </p:cNvSpPr>
          <p:nvPr>
            <p:ph type="pic" sz="quarter" idx="15" hasCustomPrompt="1"/>
          </p:nvPr>
        </p:nvSpPr>
        <p:spPr>
          <a:xfrm>
            <a:off x="1" y="1958288"/>
            <a:ext cx="5620853" cy="4899713"/>
          </a:xfrm>
          <a:custGeom>
            <a:avLst/>
            <a:gdLst>
              <a:gd name="connsiteX0" fmla="*/ 0 w 5620853"/>
              <a:gd name="connsiteY0" fmla="*/ 0 h 4899713"/>
              <a:gd name="connsiteX1" fmla="*/ 5119331 w 5620853"/>
              <a:gd name="connsiteY1" fmla="*/ 0 h 4899713"/>
              <a:gd name="connsiteX2" fmla="*/ 5620853 w 5620853"/>
              <a:gd name="connsiteY2" fmla="*/ 501522 h 4899713"/>
              <a:gd name="connsiteX3" fmla="*/ 5620853 w 5620853"/>
              <a:gd name="connsiteY3" fmla="*/ 4899713 h 4899713"/>
              <a:gd name="connsiteX4" fmla="*/ 0 w 5620853"/>
              <a:gd name="connsiteY4" fmla="*/ 4899713 h 4899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0853" h="4899713">
                <a:moveTo>
                  <a:pt x="0" y="0"/>
                </a:moveTo>
                <a:lnTo>
                  <a:pt x="5119331" y="0"/>
                </a:lnTo>
                <a:cubicBezTo>
                  <a:pt x="5396314" y="0"/>
                  <a:pt x="5620853" y="224539"/>
                  <a:pt x="5620853" y="501522"/>
                </a:cubicBezTo>
                <a:lnTo>
                  <a:pt x="5620853" y="4899713"/>
                </a:lnTo>
                <a:lnTo>
                  <a:pt x="0" y="4899713"/>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314184" y="822960"/>
            <a:ext cx="5153915" cy="5273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11795" y="6387559"/>
            <a:ext cx="2868392"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31917" y="6387559"/>
            <a:ext cx="1658678"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2325" y="6387559"/>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278064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60"/>
            <a:ext cx="3383280" cy="1269365"/>
          </a:xfrm>
        </p:spPr>
        <p:txBody>
          <a:bodyPr anchor="t">
            <a:normAutofit/>
          </a:bodyPr>
          <a:lstStyle>
            <a:lvl1pPr>
              <a:defRPr sz="2500"/>
            </a:lvl1pPr>
          </a:lstStyle>
          <a:p>
            <a:r>
              <a:rPr lang="en-US"/>
              <a:t>Click to edit Master title style</a:t>
            </a:r>
            <a:endParaRPr lang="en-US" dirty="0"/>
          </a:p>
        </p:txBody>
      </p:sp>
      <p:sp>
        <p:nvSpPr>
          <p:cNvPr id="11" name="Picture Placeholder 9">
            <a:extLst>
              <a:ext uri="{FF2B5EF4-FFF2-40B4-BE49-F238E27FC236}">
                <a16:creationId xmlns:a16="http://schemas.microsoft.com/office/drawing/2014/main" id="{2E39E907-908A-148E-8CF0-2C3161E428B4}"/>
              </a:ext>
            </a:extLst>
          </p:cNvPr>
          <p:cNvSpPr>
            <a:spLocks noGrp="1"/>
          </p:cNvSpPr>
          <p:nvPr>
            <p:ph type="pic" sz="quarter" idx="15" hasCustomPrompt="1"/>
          </p:nvPr>
        </p:nvSpPr>
        <p:spPr>
          <a:xfrm>
            <a:off x="1" y="2387462"/>
            <a:ext cx="4145281" cy="4470539"/>
          </a:xfrm>
          <a:custGeom>
            <a:avLst/>
            <a:gdLst>
              <a:gd name="connsiteX0" fmla="*/ 0 w 4145281"/>
              <a:gd name="connsiteY0" fmla="*/ 0 h 4470539"/>
              <a:gd name="connsiteX1" fmla="*/ 3629230 w 4145281"/>
              <a:gd name="connsiteY1" fmla="*/ 0 h 4470539"/>
              <a:gd name="connsiteX2" fmla="*/ 4145281 w 4145281"/>
              <a:gd name="connsiteY2" fmla="*/ 516051 h 4470539"/>
              <a:gd name="connsiteX3" fmla="*/ 4145281 w 4145281"/>
              <a:gd name="connsiteY3" fmla="*/ 4470539 h 4470539"/>
              <a:gd name="connsiteX4" fmla="*/ 0 w 4145281"/>
              <a:gd name="connsiteY4" fmla="*/ 4470539 h 447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81" h="4470539">
                <a:moveTo>
                  <a:pt x="0" y="0"/>
                </a:moveTo>
                <a:lnTo>
                  <a:pt x="3629230" y="0"/>
                </a:lnTo>
                <a:cubicBezTo>
                  <a:pt x="3914237" y="0"/>
                  <a:pt x="4145281" y="231044"/>
                  <a:pt x="4145281" y="516051"/>
                </a:cubicBezTo>
                <a:lnTo>
                  <a:pt x="4145281" y="4470539"/>
                </a:lnTo>
                <a:lnTo>
                  <a:pt x="0" y="4470539"/>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839479" y="781685"/>
            <a:ext cx="6628621" cy="53905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146266" y="6388215"/>
            <a:ext cx="2969008" cy="338328"/>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432999" y="6388215"/>
            <a:ext cx="2558901" cy="338328"/>
          </a:xfrm>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2323" y="6388215"/>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335134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EF0D11-5ED9-D2C8-48DF-CDDD85CEAC2D}"/>
              </a:ext>
              <a:ext uri="{C183D7F6-B498-43B3-948B-1728B52AA6E4}">
                <adec:decorative xmlns:adec="http://schemas.microsoft.com/office/drawing/2017/decorative" val="1"/>
              </a:ext>
            </a:extLst>
          </p:cNvPr>
          <p:cNvSpPr/>
          <p:nvPr/>
        </p:nvSpPr>
        <p:spPr>
          <a:xfrm>
            <a:off x="-1524" y="0"/>
            <a:ext cx="12192000" cy="6858000"/>
          </a:xfrm>
          <a:prstGeom prst="rect">
            <a:avLst/>
          </a:prstGeom>
          <a:solidFill>
            <a:schemeClr val="accent3">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1389888" y="4809744"/>
            <a:ext cx="9345168" cy="1225296"/>
          </a:xfrm>
        </p:spPr>
        <p:txBody>
          <a:bodyPr anchor="t">
            <a:normAutofit/>
          </a:bodyPr>
          <a:lstStyle>
            <a:lvl1pPr algn="ctr">
              <a:lnSpc>
                <a:spcPct val="120000"/>
              </a:lnSpc>
              <a:defRPr sz="280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493776" y="603504"/>
            <a:ext cx="11201400" cy="4206240"/>
          </a:xfrm>
        </p:spPr>
        <p:txBody>
          <a:bodyPr anchor="b">
            <a:normAutofit/>
          </a:bodyPr>
          <a:lstStyle>
            <a:lvl1pPr marL="0" indent="0" algn="ctr">
              <a:lnSpc>
                <a:spcPct val="90000"/>
              </a:lnSpc>
              <a:buNone/>
              <a:defRPr sz="27800">
                <a:solidFill>
                  <a:schemeClr val="accent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1"/>
                </a:solidFill>
              </a:defRPr>
            </a:lvl1p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1"/>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190543522"/>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3547126-466C-18B0-8C04-007D93615CD9}"/>
              </a:ext>
              <a:ext uri="{C183D7F6-B498-43B3-948B-1728B52AA6E4}">
                <adec:decorative xmlns:adec="http://schemas.microsoft.com/office/drawing/2017/decorative" val="1"/>
              </a:ext>
            </a:extLst>
          </p:cNvPr>
          <p:cNvSpPr/>
          <p:nvPr/>
        </p:nvSpPr>
        <p:spPr>
          <a:xfrm>
            <a:off x="0" y="-1"/>
            <a:ext cx="11208688" cy="5154130"/>
          </a:xfrm>
          <a:custGeom>
            <a:avLst/>
            <a:gdLst>
              <a:gd name="connsiteX0" fmla="*/ 0 w 11208688"/>
              <a:gd name="connsiteY0" fmla="*/ 0 h 5154130"/>
              <a:gd name="connsiteX1" fmla="*/ 11208688 w 11208688"/>
              <a:gd name="connsiteY1" fmla="*/ 0 h 5154130"/>
              <a:gd name="connsiteX2" fmla="*/ 11208688 w 11208688"/>
              <a:gd name="connsiteY2" fmla="*/ 526471 h 5154130"/>
              <a:gd name="connsiteX3" fmla="*/ 11208688 w 11208688"/>
              <a:gd name="connsiteY3" fmla="*/ 4126137 h 5154130"/>
              <a:gd name="connsiteX4" fmla="*/ 11208688 w 11208688"/>
              <a:gd name="connsiteY4" fmla="*/ 4652608 h 5154130"/>
              <a:gd name="connsiteX5" fmla="*/ 10707166 w 11208688"/>
              <a:gd name="connsiteY5" fmla="*/ 5154130 h 5154130"/>
              <a:gd name="connsiteX6" fmla="*/ 0 w 11208688"/>
              <a:gd name="connsiteY6" fmla="*/ 5154130 h 5154130"/>
              <a:gd name="connsiteX7" fmla="*/ 0 w 11208688"/>
              <a:gd name="connsiteY7" fmla="*/ 4627659 h 5154130"/>
              <a:gd name="connsiteX8" fmla="*/ 0 w 11208688"/>
              <a:gd name="connsiteY8" fmla="*/ 526471 h 51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8688" h="5154130">
                <a:moveTo>
                  <a:pt x="0" y="0"/>
                </a:moveTo>
                <a:lnTo>
                  <a:pt x="11208688" y="0"/>
                </a:lnTo>
                <a:lnTo>
                  <a:pt x="11208688" y="526471"/>
                </a:lnTo>
                <a:lnTo>
                  <a:pt x="11208688" y="4126137"/>
                </a:lnTo>
                <a:lnTo>
                  <a:pt x="11208688" y="4652608"/>
                </a:lnTo>
                <a:cubicBezTo>
                  <a:pt x="11208688" y="4929591"/>
                  <a:pt x="10984149" y="5154130"/>
                  <a:pt x="10707166" y="5154130"/>
                </a:cubicBezTo>
                <a:lnTo>
                  <a:pt x="0" y="5154130"/>
                </a:lnTo>
                <a:lnTo>
                  <a:pt x="0" y="4627659"/>
                </a:lnTo>
                <a:lnTo>
                  <a:pt x="0" y="52647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772089" y="5483352"/>
            <a:ext cx="10361130" cy="848177"/>
          </a:xfrm>
        </p:spPr>
        <p:txBody>
          <a:bodyPr vert="horz" lIns="91440" tIns="45720" rIns="91440" bIns="45720" rtlCol="0" anchor="ctr">
            <a:normAutofit/>
          </a:bodyPr>
          <a:lstStyle>
            <a:lvl1pPr>
              <a:lnSpc>
                <a:spcPct val="100000"/>
              </a:lnSpc>
              <a:defRPr lang="en-US" sz="2600" dirty="0">
                <a:solidFill>
                  <a:schemeClr val="tx2"/>
                </a:solidFill>
                <a:latin typeface="+mn-lt"/>
              </a:defRPr>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41015" y="684412"/>
            <a:ext cx="10592204" cy="4122998"/>
          </a:xfrm>
        </p:spPr>
        <p:txBody>
          <a:bodyPr vert="horz" lIns="91440" tIns="45720" rIns="91440" bIns="45720" rtlCol="0" anchor="b">
            <a:normAutofit/>
          </a:bodyPr>
          <a:lstStyle>
            <a:lvl1pPr marL="0" indent="0">
              <a:lnSpc>
                <a:spcPct val="90000"/>
              </a:lnSpc>
              <a:buNone/>
              <a:defRPr lang="en-US" sz="27800" spc="-200" baseline="0" dirty="0">
                <a:solidFill>
                  <a:schemeClr val="accent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33062999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2"/>
      </p:bgRef>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0AA79A0-CEA9-1C5C-A8CA-D3F95D56333A}"/>
              </a:ext>
              <a:ext uri="{C183D7F6-B498-43B3-948B-1728B52AA6E4}">
                <adec:decorative xmlns:adec="http://schemas.microsoft.com/office/drawing/2017/decorative" val="1"/>
              </a:ext>
            </a:extLst>
          </p:cNvPr>
          <p:cNvSpPr/>
          <p:nvPr/>
        </p:nvSpPr>
        <p:spPr>
          <a:xfrm>
            <a:off x="0" y="4757010"/>
            <a:ext cx="11208688" cy="2100988"/>
          </a:xfrm>
          <a:custGeom>
            <a:avLst/>
            <a:gdLst>
              <a:gd name="connsiteX0" fmla="*/ 0 w 11208688"/>
              <a:gd name="connsiteY0" fmla="*/ 0 h 2100988"/>
              <a:gd name="connsiteX1" fmla="*/ 10707166 w 11208688"/>
              <a:gd name="connsiteY1" fmla="*/ 0 h 2100988"/>
              <a:gd name="connsiteX2" fmla="*/ 11208688 w 11208688"/>
              <a:gd name="connsiteY2" fmla="*/ 501522 h 2100988"/>
              <a:gd name="connsiteX3" fmla="*/ 11208688 w 11208688"/>
              <a:gd name="connsiteY3" fmla="*/ 2100988 h 2100988"/>
              <a:gd name="connsiteX4" fmla="*/ 0 w 11208688"/>
              <a:gd name="connsiteY4" fmla="*/ 2100988 h 210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8688" h="2100988">
                <a:moveTo>
                  <a:pt x="0" y="0"/>
                </a:moveTo>
                <a:lnTo>
                  <a:pt x="10707166" y="0"/>
                </a:lnTo>
                <a:cubicBezTo>
                  <a:pt x="10984149" y="0"/>
                  <a:pt x="11208688" y="224539"/>
                  <a:pt x="11208688" y="501522"/>
                </a:cubicBezTo>
                <a:lnTo>
                  <a:pt x="11208688" y="2100988"/>
                </a:lnTo>
                <a:lnTo>
                  <a:pt x="0" y="2100988"/>
                </a:lnTo>
                <a:close/>
              </a:path>
            </a:pathLst>
          </a:cu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4F2C5FBA-F4AA-552B-2245-767D47272F3B}"/>
              </a:ext>
              <a:ext uri="{C183D7F6-B498-43B3-948B-1728B52AA6E4}">
                <adec:decorative xmlns:adec="http://schemas.microsoft.com/office/drawing/2017/decorative" val="1"/>
              </a:ext>
            </a:extLst>
          </p:cNvPr>
          <p:cNvSpPr/>
          <p:nvPr/>
        </p:nvSpPr>
        <p:spPr>
          <a:xfrm>
            <a:off x="0" y="1"/>
            <a:ext cx="11208688" cy="4627659"/>
          </a:xfrm>
          <a:custGeom>
            <a:avLst/>
            <a:gdLst>
              <a:gd name="connsiteX0" fmla="*/ 0 w 11208688"/>
              <a:gd name="connsiteY0" fmla="*/ 0 h 4627659"/>
              <a:gd name="connsiteX1" fmla="*/ 11208688 w 11208688"/>
              <a:gd name="connsiteY1" fmla="*/ 0 h 4627659"/>
              <a:gd name="connsiteX2" fmla="*/ 11208688 w 11208688"/>
              <a:gd name="connsiteY2" fmla="*/ 4126137 h 4627659"/>
              <a:gd name="connsiteX3" fmla="*/ 10707166 w 11208688"/>
              <a:gd name="connsiteY3" fmla="*/ 4627659 h 4627659"/>
              <a:gd name="connsiteX4" fmla="*/ 0 w 11208688"/>
              <a:gd name="connsiteY4" fmla="*/ 4627659 h 462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8688" h="4627659">
                <a:moveTo>
                  <a:pt x="0" y="0"/>
                </a:moveTo>
                <a:lnTo>
                  <a:pt x="11208688" y="0"/>
                </a:lnTo>
                <a:lnTo>
                  <a:pt x="11208688" y="4126137"/>
                </a:lnTo>
                <a:cubicBezTo>
                  <a:pt x="11208688" y="4403120"/>
                  <a:pt x="10984149" y="4627659"/>
                  <a:pt x="10707166" y="4627659"/>
                </a:cubicBezTo>
                <a:lnTo>
                  <a:pt x="0" y="4627659"/>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768096" y="5230760"/>
            <a:ext cx="9738852" cy="1017639"/>
          </a:xfrm>
        </p:spPr>
        <p:txBody>
          <a:bodyPr vert="horz" lIns="91440" tIns="45720" rIns="91440" bIns="45720" rtlCol="0" anchor="ctr">
            <a:normAutofit/>
          </a:bodyPr>
          <a:lstStyle>
            <a:lvl1pPr>
              <a:lnSpc>
                <a:spcPct val="100000"/>
              </a:lnSpc>
              <a:defRPr lang="en-US" sz="2600" dirty="0">
                <a:solidFill>
                  <a:schemeClr val="tx2"/>
                </a:solidFill>
                <a:latin typeface="+mn-lt"/>
              </a:defRPr>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49328" y="420624"/>
            <a:ext cx="10592204" cy="4112875"/>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174678329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1"/>
      </p:bgRef>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34677EE2-225B-FA02-73B9-DFB5D013592F}"/>
              </a:ext>
              <a:ext uri="{C183D7F6-B498-43B3-948B-1728B52AA6E4}">
                <adec:decorative xmlns:adec="http://schemas.microsoft.com/office/drawing/2017/decorative" val="1"/>
              </a:ext>
            </a:extLst>
          </p:cNvPr>
          <p:cNvSpPr/>
          <p:nvPr/>
        </p:nvSpPr>
        <p:spPr>
          <a:xfrm>
            <a:off x="0" y="4783948"/>
            <a:ext cx="11208688" cy="2074052"/>
          </a:xfrm>
          <a:custGeom>
            <a:avLst/>
            <a:gdLst>
              <a:gd name="connsiteX0" fmla="*/ 0 w 11208688"/>
              <a:gd name="connsiteY0" fmla="*/ 0 h 2074052"/>
              <a:gd name="connsiteX1" fmla="*/ 10707166 w 11208688"/>
              <a:gd name="connsiteY1" fmla="*/ 0 h 2074052"/>
              <a:gd name="connsiteX2" fmla="*/ 11208688 w 11208688"/>
              <a:gd name="connsiteY2" fmla="*/ 501522 h 2074052"/>
              <a:gd name="connsiteX3" fmla="*/ 11208688 w 11208688"/>
              <a:gd name="connsiteY3" fmla="*/ 2074052 h 2074052"/>
              <a:gd name="connsiteX4" fmla="*/ 0 w 11208688"/>
              <a:gd name="connsiteY4" fmla="*/ 2074052 h 2074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8688" h="2074052">
                <a:moveTo>
                  <a:pt x="0" y="0"/>
                </a:moveTo>
                <a:lnTo>
                  <a:pt x="10707166" y="0"/>
                </a:lnTo>
                <a:cubicBezTo>
                  <a:pt x="10984149" y="0"/>
                  <a:pt x="11208688" y="224539"/>
                  <a:pt x="11208688" y="501522"/>
                </a:cubicBezTo>
                <a:lnTo>
                  <a:pt x="11208688" y="2074052"/>
                </a:lnTo>
                <a:lnTo>
                  <a:pt x="0" y="207405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768096" y="5249809"/>
            <a:ext cx="9768348" cy="1109078"/>
          </a:xfrm>
        </p:spPr>
        <p:txBody>
          <a:bodyPr vert="horz" lIns="91440" tIns="45720" rIns="91440" bIns="45720" rtlCol="0" anchor="ctr">
            <a:normAutofit/>
          </a:bodyPr>
          <a:lstStyle>
            <a:lvl1pPr>
              <a:lnSpc>
                <a:spcPct val="100000"/>
              </a:lnSpc>
              <a:defRPr lang="en-US" sz="2400" dirty="0">
                <a:latin typeface="+mn-lt"/>
              </a:defRPr>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341968"/>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8" name="Footer Placeholder 7">
            <a:extLst>
              <a:ext uri="{FF2B5EF4-FFF2-40B4-BE49-F238E27FC236}">
                <a16:creationId xmlns:a16="http://schemas.microsoft.com/office/drawing/2014/main" id="{881EFD95-05D4-9FAB-FCB7-D3A2AB29456D}"/>
              </a:ext>
            </a:extLst>
          </p:cNvPr>
          <p:cNvSpPr>
            <a:spLocks noGrp="1"/>
          </p:cNvSpPr>
          <p:nvPr>
            <p:ph type="ftr" sz="quarter" idx="15"/>
          </p:nvPr>
        </p:nvSpPr>
        <p:spPr>
          <a:xfrm>
            <a:off x="772090" y="6382512"/>
            <a:ext cx="2816835" cy="338328"/>
          </a:xfrm>
        </p:spPr>
        <p:txBody>
          <a:bodyPr/>
          <a:lstStyle/>
          <a:p>
            <a:endParaRPr lang="en-US"/>
          </a:p>
        </p:txBody>
      </p:sp>
      <p:sp>
        <p:nvSpPr>
          <p:cNvPr id="6" name="Date Placeholder 5">
            <a:extLst>
              <a:ext uri="{FF2B5EF4-FFF2-40B4-BE49-F238E27FC236}">
                <a16:creationId xmlns:a16="http://schemas.microsoft.com/office/drawing/2014/main" id="{1D5117C2-BE70-9A87-4113-2ECE3F1A43BF}"/>
              </a:ext>
            </a:extLst>
          </p:cNvPr>
          <p:cNvSpPr>
            <a:spLocks noGrp="1"/>
          </p:cNvSpPr>
          <p:nvPr>
            <p:ph type="dt" sz="half" idx="14"/>
          </p:nvPr>
        </p:nvSpPr>
        <p:spPr>
          <a:xfrm>
            <a:off x="9291411" y="6382512"/>
            <a:ext cx="1612674" cy="338328"/>
          </a:xfrm>
        </p:spPr>
        <p:txBody>
          <a:bodyPr/>
          <a:lstStyle/>
          <a:p>
            <a:fld id="{D7E3ECEC-7E7B-4FB9-BAE8-5C10F12795EA}" type="datetimeFigureOut">
              <a:rPr lang="en-US" smtClean="0"/>
              <a:t>12/5/2025</a:t>
            </a:fld>
            <a:endParaRPr lang="en-US"/>
          </a:p>
        </p:txBody>
      </p:sp>
      <p:sp>
        <p:nvSpPr>
          <p:cNvPr id="9" name="Slide Number Placeholder 8">
            <a:extLst>
              <a:ext uri="{FF2B5EF4-FFF2-40B4-BE49-F238E27FC236}">
                <a16:creationId xmlns:a16="http://schemas.microsoft.com/office/drawing/2014/main" id="{33776532-A6F1-5788-D1D1-3F91B5B3B7D7}"/>
              </a:ext>
            </a:extLst>
          </p:cNvPr>
          <p:cNvSpPr>
            <a:spLocks noGrp="1"/>
          </p:cNvSpPr>
          <p:nvPr>
            <p:ph type="sldNum" sz="quarter" idx="16"/>
          </p:nvPr>
        </p:nvSpPr>
        <p:spPr>
          <a:xfrm>
            <a:off x="11050742" y="6382512"/>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703534678"/>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4CBAD94-77D4-9CC1-DE93-BFA7FA5FBBB6}"/>
              </a:ext>
              <a:ext uri="{C183D7F6-B498-43B3-948B-1728B52AA6E4}">
                <adec:decorative xmlns:adec="http://schemas.microsoft.com/office/drawing/2017/decorative" val="1"/>
              </a:ext>
            </a:extLst>
          </p:cNvPr>
          <p:cNvSpPr/>
          <p:nvPr/>
        </p:nvSpPr>
        <p:spPr>
          <a:xfrm>
            <a:off x="772090" y="0"/>
            <a:ext cx="11419910" cy="6096000"/>
          </a:xfrm>
          <a:custGeom>
            <a:avLst/>
            <a:gdLst>
              <a:gd name="connsiteX0" fmla="*/ 0 w 11419910"/>
              <a:gd name="connsiteY0" fmla="*/ 0 h 6096000"/>
              <a:gd name="connsiteX1" fmla="*/ 11419910 w 11419910"/>
              <a:gd name="connsiteY1" fmla="*/ 0 h 6096000"/>
              <a:gd name="connsiteX2" fmla="*/ 11419910 w 11419910"/>
              <a:gd name="connsiteY2" fmla="*/ 6096000 h 6096000"/>
              <a:gd name="connsiteX3" fmla="*/ 501522 w 11419910"/>
              <a:gd name="connsiteY3" fmla="*/ 6096000 h 6096000"/>
              <a:gd name="connsiteX4" fmla="*/ 0 w 11419910"/>
              <a:gd name="connsiteY4" fmla="*/ 5594478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910" h="6096000">
                <a:moveTo>
                  <a:pt x="0" y="0"/>
                </a:moveTo>
                <a:lnTo>
                  <a:pt x="11419910" y="0"/>
                </a:lnTo>
                <a:lnTo>
                  <a:pt x="11419910" y="6096000"/>
                </a:lnTo>
                <a:lnTo>
                  <a:pt x="501522" y="6096000"/>
                </a:lnTo>
                <a:cubicBezTo>
                  <a:pt x="224539" y="6096000"/>
                  <a:pt x="0" y="5871461"/>
                  <a:pt x="0" y="559447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520575" y="863029"/>
            <a:ext cx="9383510" cy="4685017"/>
          </a:xfrm>
        </p:spPr>
        <p:txBody>
          <a:bodyPr anchor="b">
            <a:noAutofit/>
          </a:bodyPr>
          <a:lstStyle>
            <a:lvl1pPr marL="0" indent="0">
              <a:lnSpc>
                <a:spcPct val="90000"/>
              </a:lnSpc>
              <a:buNone/>
              <a:defRPr sz="6600" b="0"/>
            </a:lvl1pPr>
            <a:lvl2pPr marL="228600" indent="0">
              <a:lnSpc>
                <a:spcPct val="90000"/>
              </a:lnSpc>
              <a:buNone/>
              <a:defRPr sz="6000" b="0"/>
            </a:lvl2pPr>
            <a:lvl3pPr marL="457200" indent="0">
              <a:lnSpc>
                <a:spcPct val="90000"/>
              </a:lnSpc>
              <a:buNone/>
              <a:defRPr sz="5400" b="0"/>
            </a:lvl3pPr>
            <a:lvl4pPr marL="685800" indent="0">
              <a:lnSpc>
                <a:spcPct val="90000"/>
              </a:lnSpc>
              <a:buNone/>
              <a:defRPr sz="4800" b="0"/>
            </a:lvl4pPr>
            <a:lvl5pPr marL="914400" indent="0">
              <a:lnSpc>
                <a:spcPct val="90000"/>
              </a:lnSpc>
              <a:buNone/>
              <a:defRPr sz="4400" b="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51518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093" y="190500"/>
            <a:ext cx="3923894" cy="2673696"/>
          </a:xfrm>
        </p:spPr>
        <p:txBody>
          <a:bodyPr vert="horz" lIns="91440" tIns="45720" rIns="91440" bIns="45720" rtlCol="0" anchor="t">
            <a:normAutofit/>
          </a:bodyPr>
          <a:lstStyle>
            <a:lvl1pPr>
              <a:lnSpc>
                <a:spcPct val="95000"/>
              </a:lnSpc>
              <a:defRPr lang="en-US" sz="36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62000" y="4873751"/>
            <a:ext cx="3277380" cy="1228945"/>
          </a:xfrm>
        </p:spPr>
        <p:txBody>
          <a:bodyPr vert="horz" lIns="91440" tIns="45720" rIns="91440" bIns="45720" rtlCol="0" anchor="b">
            <a:normAutofit/>
          </a:bodyPr>
          <a:lstStyle>
            <a:lvl1pPr marL="0" indent="0">
              <a:buNone/>
              <a:defRPr lang="en-US" sz="1600" dirty="0">
                <a:solidFill>
                  <a:schemeClr val="tx2"/>
                </a:solidFill>
              </a:defRPr>
            </a:lvl1pPr>
          </a:lstStyle>
          <a:p>
            <a:pPr lvl="0"/>
            <a:r>
              <a:rPr lang="en-US"/>
              <a:t>Click to edit Master subtitle style</a:t>
            </a:r>
            <a:endParaRPr lang="en-US" dirty="0"/>
          </a:p>
        </p:txBody>
      </p:sp>
      <p:sp>
        <p:nvSpPr>
          <p:cNvPr id="8" name="Picture Placeholder 7">
            <a:extLst>
              <a:ext uri="{FF2B5EF4-FFF2-40B4-BE49-F238E27FC236}">
                <a16:creationId xmlns:a16="http://schemas.microsoft.com/office/drawing/2014/main" id="{1E33A8AF-9A38-4027-A746-F135FF75F2EF}"/>
              </a:ext>
            </a:extLst>
          </p:cNvPr>
          <p:cNvSpPr>
            <a:spLocks noGrp="1"/>
          </p:cNvSpPr>
          <p:nvPr>
            <p:ph type="pic" sz="quarter" idx="13" hasCustomPrompt="1"/>
          </p:nvPr>
        </p:nvSpPr>
        <p:spPr>
          <a:xfrm>
            <a:off x="4743585" y="0"/>
            <a:ext cx="7448415" cy="6093762"/>
          </a:xfrm>
          <a:custGeom>
            <a:avLst/>
            <a:gdLst>
              <a:gd name="connsiteX0" fmla="*/ 0 w 7448415"/>
              <a:gd name="connsiteY0" fmla="*/ 0 h 6093762"/>
              <a:gd name="connsiteX1" fmla="*/ 7448415 w 7448415"/>
              <a:gd name="connsiteY1" fmla="*/ 0 h 6093762"/>
              <a:gd name="connsiteX2" fmla="*/ 7448415 w 7448415"/>
              <a:gd name="connsiteY2" fmla="*/ 6093762 h 6093762"/>
              <a:gd name="connsiteX3" fmla="*/ 501521 w 7448415"/>
              <a:gd name="connsiteY3" fmla="*/ 6093762 h 6093762"/>
              <a:gd name="connsiteX4" fmla="*/ 0 w 7448415"/>
              <a:gd name="connsiteY4" fmla="*/ 5592240 h 609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415" h="6093762">
                <a:moveTo>
                  <a:pt x="0" y="0"/>
                </a:moveTo>
                <a:lnTo>
                  <a:pt x="7448415" y="0"/>
                </a:lnTo>
                <a:lnTo>
                  <a:pt x="7448415" y="6093762"/>
                </a:lnTo>
                <a:lnTo>
                  <a:pt x="501521" y="6093762"/>
                </a:lnTo>
                <a:cubicBezTo>
                  <a:pt x="224538" y="6093762"/>
                  <a:pt x="0" y="5869223"/>
                  <a:pt x="0" y="5592240"/>
                </a:cubicBez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62000" y="6329172"/>
            <a:ext cx="2816835" cy="338328"/>
          </a:xfrm>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672572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94592" y="94592"/>
            <a:ext cx="11617947" cy="5752531"/>
          </a:xfrm>
        </p:spPr>
        <p:txBody>
          <a:bodyPr anchor="t">
            <a:noAutofit/>
          </a:bodyPr>
          <a:lstStyle>
            <a:lvl1pPr marL="0" indent="0">
              <a:lnSpc>
                <a:spcPct val="90000"/>
              </a:lnSpc>
              <a:buNone/>
              <a:defRPr sz="7200" b="0" cap="all" spc="-100" baseline="0">
                <a:solidFill>
                  <a:schemeClr val="accent1"/>
                </a:solidFill>
              </a:defRPr>
            </a:lvl1pPr>
            <a:lvl2pPr marL="228600" indent="0">
              <a:lnSpc>
                <a:spcPct val="90000"/>
              </a:lnSpc>
              <a:buNone/>
              <a:defRPr sz="7200" b="0" cap="all" spc="-100" baseline="0">
                <a:solidFill>
                  <a:schemeClr val="accent1"/>
                </a:solidFill>
              </a:defRPr>
            </a:lvl2pPr>
            <a:lvl3pPr marL="457200" indent="0">
              <a:lnSpc>
                <a:spcPct val="90000"/>
              </a:lnSpc>
              <a:buNone/>
              <a:defRPr sz="7200" b="0" cap="all" spc="-100" baseline="0">
                <a:solidFill>
                  <a:schemeClr val="accent1"/>
                </a:solidFill>
              </a:defRPr>
            </a:lvl3pPr>
            <a:lvl4pPr marL="685800" indent="0">
              <a:lnSpc>
                <a:spcPct val="90000"/>
              </a:lnSpc>
              <a:buNone/>
              <a:defRPr sz="7200" b="0" cap="all" spc="-100" baseline="0">
                <a:solidFill>
                  <a:schemeClr val="accent1"/>
                </a:solidFill>
              </a:defRPr>
            </a:lvl4pPr>
            <a:lvl5pPr marL="914400" indent="0">
              <a:lnSpc>
                <a:spcPct val="90000"/>
              </a:lnSpc>
              <a:buNone/>
              <a:defRPr sz="7200" b="0" cap="all" spc="-100"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606124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0E08BE8-EB98-F551-F5ED-FE16CE82FBB9}"/>
              </a:ext>
              <a:ext uri="{C183D7F6-B498-43B3-948B-1728B52AA6E4}">
                <adec:decorative xmlns:adec="http://schemas.microsoft.com/office/drawing/2017/decorative" val="1"/>
              </a:ext>
            </a:extLst>
          </p:cNvPr>
          <p:cNvSpPr/>
          <p:nvPr/>
        </p:nvSpPr>
        <p:spPr>
          <a:xfrm>
            <a:off x="1" y="0"/>
            <a:ext cx="11139327" cy="5821522"/>
          </a:xfrm>
          <a:custGeom>
            <a:avLst/>
            <a:gdLst>
              <a:gd name="connsiteX0" fmla="*/ 0 w 11139327"/>
              <a:gd name="connsiteY0" fmla="*/ 0 h 5821522"/>
              <a:gd name="connsiteX1" fmla="*/ 11139327 w 11139327"/>
              <a:gd name="connsiteY1" fmla="*/ 0 h 5821522"/>
              <a:gd name="connsiteX2" fmla="*/ 11139327 w 11139327"/>
              <a:gd name="connsiteY2" fmla="*/ 5320000 h 5821522"/>
              <a:gd name="connsiteX3" fmla="*/ 10637805 w 11139327"/>
              <a:gd name="connsiteY3" fmla="*/ 5821522 h 5821522"/>
              <a:gd name="connsiteX4" fmla="*/ 0 w 11139327"/>
              <a:gd name="connsiteY4" fmla="*/ 5821522 h 582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9327" h="5821522">
                <a:moveTo>
                  <a:pt x="0" y="0"/>
                </a:moveTo>
                <a:lnTo>
                  <a:pt x="11139327" y="0"/>
                </a:lnTo>
                <a:lnTo>
                  <a:pt x="11139327" y="5320000"/>
                </a:lnTo>
                <a:cubicBezTo>
                  <a:pt x="11139327" y="5596983"/>
                  <a:pt x="10914788" y="5821522"/>
                  <a:pt x="10637805" y="5821522"/>
                </a:cubicBezTo>
                <a:lnTo>
                  <a:pt x="0" y="582152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90418" y="288194"/>
            <a:ext cx="9976207" cy="5025678"/>
          </a:xfrm>
        </p:spPr>
        <p:txBody>
          <a:bodyPr anchor="t">
            <a:noAutofit/>
          </a:bodyPr>
          <a:lstStyle>
            <a:lvl1pPr marL="0" indent="0">
              <a:lnSpc>
                <a:spcPct val="90000"/>
              </a:lnSpc>
              <a:buNone/>
              <a:defRPr sz="6600" b="0" cap="all" spc="-100" baseline="0">
                <a:solidFill>
                  <a:schemeClr val="accent1"/>
                </a:solidFill>
              </a:defRPr>
            </a:lvl1pPr>
            <a:lvl2pPr marL="228600" indent="0">
              <a:lnSpc>
                <a:spcPct val="90000"/>
              </a:lnSpc>
              <a:buNone/>
              <a:defRPr sz="6600" b="0" cap="all" spc="-100" baseline="0">
                <a:solidFill>
                  <a:schemeClr val="accent1"/>
                </a:solidFill>
              </a:defRPr>
            </a:lvl2pPr>
            <a:lvl3pPr marL="457200" indent="0">
              <a:lnSpc>
                <a:spcPct val="90000"/>
              </a:lnSpc>
              <a:buNone/>
              <a:defRPr sz="6600" b="0" cap="all" spc="-100" baseline="0">
                <a:solidFill>
                  <a:schemeClr val="accent1"/>
                </a:solidFill>
              </a:defRPr>
            </a:lvl3pPr>
            <a:lvl4pPr marL="685800" indent="0">
              <a:lnSpc>
                <a:spcPct val="90000"/>
              </a:lnSpc>
              <a:buNone/>
              <a:defRPr sz="6600" b="0" cap="all" spc="-100" baseline="0">
                <a:solidFill>
                  <a:schemeClr val="accent1"/>
                </a:solidFill>
              </a:defRPr>
            </a:lvl4pPr>
            <a:lvl5pPr marL="914400" indent="0">
              <a:lnSpc>
                <a:spcPct val="90000"/>
              </a:lnSpc>
              <a:buNone/>
              <a:defRPr sz="6600" b="0" cap="all" spc="-100"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42051365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4">
    <p:bg>
      <p:bgRef idx="1001">
        <a:schemeClr val="bg2"/>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B2664E-ED20-1581-CFBA-A89627E3FD59}"/>
              </a:ext>
              <a:ext uri="{C183D7F6-B498-43B3-948B-1728B52AA6E4}">
                <adec:decorative xmlns:adec="http://schemas.microsoft.com/office/drawing/2017/decorative" val="1"/>
              </a:ext>
            </a:extLst>
          </p:cNvPr>
          <p:cNvSpPr/>
          <p:nvPr/>
        </p:nvSpPr>
        <p:spPr>
          <a:xfrm>
            <a:off x="1" y="0"/>
            <a:ext cx="10719069" cy="5585244"/>
          </a:xfrm>
          <a:custGeom>
            <a:avLst/>
            <a:gdLst>
              <a:gd name="connsiteX0" fmla="*/ 0 w 10719069"/>
              <a:gd name="connsiteY0" fmla="*/ 0 h 5585244"/>
              <a:gd name="connsiteX1" fmla="*/ 10719069 w 10719069"/>
              <a:gd name="connsiteY1" fmla="*/ 0 h 5585244"/>
              <a:gd name="connsiteX2" fmla="*/ 10719069 w 10719069"/>
              <a:gd name="connsiteY2" fmla="*/ 5083722 h 5585244"/>
              <a:gd name="connsiteX3" fmla="*/ 10217547 w 10719069"/>
              <a:gd name="connsiteY3" fmla="*/ 5585244 h 5585244"/>
              <a:gd name="connsiteX4" fmla="*/ 0 w 10719069"/>
              <a:gd name="connsiteY4" fmla="*/ 5585244 h 558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9069" h="5585244">
                <a:moveTo>
                  <a:pt x="0" y="0"/>
                </a:moveTo>
                <a:lnTo>
                  <a:pt x="10719069" y="0"/>
                </a:lnTo>
                <a:lnTo>
                  <a:pt x="10719069" y="5083722"/>
                </a:lnTo>
                <a:cubicBezTo>
                  <a:pt x="10719069" y="5360705"/>
                  <a:pt x="10494530" y="5585244"/>
                  <a:pt x="10217547" y="5585244"/>
                </a:cubicBezTo>
                <a:lnTo>
                  <a:pt x="0" y="5585244"/>
                </a:lnTo>
                <a:close/>
              </a:path>
            </a:pathLst>
          </a:cu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31515" y="606176"/>
            <a:ext cx="9339210" cy="4530904"/>
          </a:xfrm>
        </p:spPr>
        <p:txBody>
          <a:bodyPr anchor="b">
            <a:normAutofit/>
          </a:bodyPr>
          <a:lstStyle>
            <a:lvl1pPr marL="0" indent="0">
              <a:lnSpc>
                <a:spcPct val="90000"/>
              </a:lnSpc>
              <a:buNone/>
              <a:defRPr sz="6600" b="0" cap="none" baseline="0">
                <a:solidFill>
                  <a:schemeClr val="accent1"/>
                </a:solidFill>
              </a:defRPr>
            </a:lvl1pPr>
            <a:lvl2pPr marL="228600" indent="0">
              <a:lnSpc>
                <a:spcPct val="90000"/>
              </a:lnSpc>
              <a:buNone/>
              <a:defRPr sz="6000" b="0" cap="none" baseline="0">
                <a:solidFill>
                  <a:schemeClr val="accent1"/>
                </a:solidFill>
              </a:defRPr>
            </a:lvl2pPr>
            <a:lvl3pPr marL="457200" indent="0">
              <a:lnSpc>
                <a:spcPct val="90000"/>
              </a:lnSpc>
              <a:buNone/>
              <a:defRPr sz="5400" b="0" cap="none" baseline="0">
                <a:solidFill>
                  <a:schemeClr val="accent1"/>
                </a:solidFill>
              </a:defRPr>
            </a:lvl3pPr>
            <a:lvl4pPr marL="685800" indent="0">
              <a:lnSpc>
                <a:spcPct val="90000"/>
              </a:lnSpc>
              <a:buNone/>
              <a:defRPr sz="4800" b="0" cap="none" baseline="0">
                <a:solidFill>
                  <a:schemeClr val="accent1"/>
                </a:solidFill>
              </a:defRPr>
            </a:lvl4pPr>
            <a:lvl5pPr marL="914400" indent="0">
              <a:lnSpc>
                <a:spcPct val="90000"/>
              </a:lnSpc>
              <a:buNone/>
              <a:defRPr sz="4400" b="0" cap="none"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179371493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43032" y="1455226"/>
            <a:ext cx="10152770" cy="5065498"/>
          </a:xfrm>
        </p:spPr>
        <p:txBody>
          <a:bodyPr anchor="b">
            <a:normAutofit/>
          </a:bodyPr>
          <a:lstStyle>
            <a:lvl1pPr marL="0" indent="0">
              <a:lnSpc>
                <a:spcPct val="90000"/>
              </a:lnSpc>
              <a:buNone/>
              <a:defRPr sz="7200" b="0">
                <a:solidFill>
                  <a:schemeClr val="accent1"/>
                </a:solidFill>
              </a:defRPr>
            </a:lvl1pPr>
            <a:lvl2pPr marL="228600" indent="0">
              <a:lnSpc>
                <a:spcPct val="90000"/>
              </a:lnSpc>
              <a:buNone/>
              <a:defRPr sz="6600" b="0">
                <a:solidFill>
                  <a:schemeClr val="accent1"/>
                </a:solidFill>
              </a:defRPr>
            </a:lvl2pPr>
            <a:lvl3pPr marL="457200" indent="0">
              <a:lnSpc>
                <a:spcPct val="90000"/>
              </a:lnSpc>
              <a:buNone/>
              <a:defRPr sz="6000" b="0">
                <a:solidFill>
                  <a:schemeClr val="accent1"/>
                </a:solidFill>
              </a:defRPr>
            </a:lvl3pPr>
            <a:lvl4pPr marL="685800" indent="0">
              <a:lnSpc>
                <a:spcPct val="90000"/>
              </a:lnSpc>
              <a:buNone/>
              <a:defRPr sz="5400" b="0">
                <a:solidFill>
                  <a:schemeClr val="accent1"/>
                </a:solidFill>
              </a:defRPr>
            </a:lvl4pPr>
            <a:lvl5pPr marL="914400" indent="0">
              <a:lnSpc>
                <a:spcPct val="90000"/>
              </a:lnSpc>
              <a:buNone/>
              <a:defRPr sz="48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68096" y="64008"/>
            <a:ext cx="3569995" cy="338328"/>
          </a:xfrm>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9291411" y="64008"/>
            <a:ext cx="1612674" cy="338328"/>
          </a:xfrm>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55096" y="64008"/>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11120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772090" y="5085707"/>
            <a:ext cx="8968722" cy="757309"/>
          </a:xfrm>
        </p:spPr>
        <p:txBody>
          <a:bodyPr anchor="t">
            <a:normAutofit/>
          </a:bodyPr>
          <a:lstStyle>
            <a:lvl1pPr>
              <a:lnSpc>
                <a:spcPct val="120000"/>
              </a:lnSpc>
              <a:defRPr sz="160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772090" y="821934"/>
            <a:ext cx="8968722" cy="3742116"/>
          </a:xfrm>
        </p:spPr>
        <p:txBody>
          <a:bodyPr anchor="t">
            <a:normAutofit/>
          </a:bodyPr>
          <a:lstStyle>
            <a:lvl1pPr marL="137160" indent="-137160">
              <a:lnSpc>
                <a:spcPct val="100000"/>
              </a:lnSpc>
              <a:spcBef>
                <a:spcPts val="0"/>
              </a:spcBef>
              <a:buNone/>
              <a:defRPr sz="6000">
                <a:solidFill>
                  <a:schemeClr val="accent1"/>
                </a:solidFill>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732328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768096" y="4965192"/>
            <a:ext cx="9841113" cy="1289304"/>
          </a:xfrm>
        </p:spPr>
        <p:txBody>
          <a:bodyPr anchor="ctr">
            <a:normAutofit/>
          </a:bodyPr>
          <a:lstStyle>
            <a:lvl1pPr>
              <a:lnSpc>
                <a:spcPct val="120000"/>
              </a:lnSpc>
              <a:defRPr sz="1800" b="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772090" y="729465"/>
            <a:ext cx="9841114" cy="3814182"/>
          </a:xfrm>
        </p:spPr>
        <p:txBody>
          <a:bodyPr anchor="t">
            <a:normAutofit/>
          </a:bodyPr>
          <a:lstStyle>
            <a:lvl1pPr marL="137160" indent="-137160">
              <a:lnSpc>
                <a:spcPct val="90000"/>
              </a:lnSpc>
              <a:spcBef>
                <a:spcPts val="0"/>
              </a:spcBef>
              <a:buNone/>
              <a:defRPr sz="7200">
                <a:solidFill>
                  <a:schemeClr val="accent1"/>
                </a:solidFill>
                <a:latin typeface="+mj-lt"/>
              </a:defRPr>
            </a:lvl1pPr>
          </a:lstStyle>
          <a:p>
            <a:pPr lvl="0"/>
            <a:r>
              <a:rPr lang="en-US" dirty="0"/>
              <a:t>Click to edit Quote</a:t>
            </a:r>
          </a:p>
        </p:txBody>
      </p:sp>
      <p:sp>
        <p:nvSpPr>
          <p:cNvPr id="9" name="Footer Placeholder 8">
            <a:extLst>
              <a:ext uri="{FF2B5EF4-FFF2-40B4-BE49-F238E27FC236}">
                <a16:creationId xmlns:a16="http://schemas.microsoft.com/office/drawing/2014/main" id="{A8AE5996-C1E5-AFF0-1C20-EFDC8711799D}"/>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1554EA42-18F1-82AE-02C3-B2B2A57AD709}"/>
              </a:ext>
            </a:extLst>
          </p:cNvPr>
          <p:cNvSpPr>
            <a:spLocks noGrp="1"/>
          </p:cNvSpPr>
          <p:nvPr>
            <p:ph type="dt" sz="half" idx="14"/>
          </p:nvPr>
        </p:nvSpPr>
        <p:spPr/>
        <p:txBody>
          <a:bodyPr/>
          <a:lstStyle/>
          <a:p>
            <a:fld id="{D7E3ECEC-7E7B-4FB9-BAE8-5C10F12795EA}" type="datetimeFigureOut">
              <a:rPr lang="en-US" smtClean="0"/>
              <a:t>12/5/2025</a:t>
            </a:fld>
            <a:endParaRPr lang="en-US"/>
          </a:p>
        </p:txBody>
      </p:sp>
      <p:sp>
        <p:nvSpPr>
          <p:cNvPr id="10" name="Slide Number Placeholder 9">
            <a:extLst>
              <a:ext uri="{FF2B5EF4-FFF2-40B4-BE49-F238E27FC236}">
                <a16:creationId xmlns:a16="http://schemas.microsoft.com/office/drawing/2014/main" id="{4A8ACF18-7D60-FEE3-1B8D-6E5F51611A84}"/>
              </a:ext>
            </a:extLst>
          </p:cNvPr>
          <p:cNvSpPr>
            <a:spLocks noGrp="1"/>
          </p:cNvSpPr>
          <p:nvPr>
            <p:ph type="sldNum" sz="quarter" idx="16"/>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23575155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43F357D-01B6-71AD-58FF-26C551B8D6F8}"/>
              </a:ext>
              <a:ext uri="{C183D7F6-B498-43B3-948B-1728B52AA6E4}">
                <adec:decorative xmlns:adec="http://schemas.microsoft.com/office/drawing/2017/decorative" val="1"/>
              </a:ext>
            </a:extLst>
          </p:cNvPr>
          <p:cNvSpPr/>
          <p:nvPr/>
        </p:nvSpPr>
        <p:spPr>
          <a:xfrm rot="10800000" flipH="1">
            <a:off x="0" y="5155892"/>
            <a:ext cx="11468099" cy="1702107"/>
          </a:xfrm>
          <a:custGeom>
            <a:avLst/>
            <a:gdLst>
              <a:gd name="connsiteX0" fmla="*/ 10322569 w 10836926"/>
              <a:gd name="connsiteY0" fmla="*/ 1702107 h 1702107"/>
              <a:gd name="connsiteX1" fmla="*/ 0 w 10836926"/>
              <a:gd name="connsiteY1" fmla="*/ 1702107 h 1702107"/>
              <a:gd name="connsiteX2" fmla="*/ 0 w 10836926"/>
              <a:gd name="connsiteY2" fmla="*/ 0 h 1702107"/>
              <a:gd name="connsiteX3" fmla="*/ 10836926 w 10836926"/>
              <a:gd name="connsiteY3" fmla="*/ 0 h 1702107"/>
              <a:gd name="connsiteX4" fmla="*/ 10836926 w 10836926"/>
              <a:gd name="connsiteY4" fmla="*/ 1187751 h 1702107"/>
              <a:gd name="connsiteX5" fmla="*/ 10322569 w 10836926"/>
              <a:gd name="connsiteY5" fmla="*/ 1702107 h 1702107"/>
              <a:gd name="connsiteX0" fmla="*/ 10990389 w 11504746"/>
              <a:gd name="connsiteY0" fmla="*/ 1702107 h 1702107"/>
              <a:gd name="connsiteX1" fmla="*/ 0 w 11504746"/>
              <a:gd name="connsiteY1" fmla="*/ 1702107 h 1702107"/>
              <a:gd name="connsiteX2" fmla="*/ 667820 w 11504746"/>
              <a:gd name="connsiteY2" fmla="*/ 0 h 1702107"/>
              <a:gd name="connsiteX3" fmla="*/ 11504746 w 11504746"/>
              <a:gd name="connsiteY3" fmla="*/ 0 h 1702107"/>
              <a:gd name="connsiteX4" fmla="*/ 11504746 w 11504746"/>
              <a:gd name="connsiteY4" fmla="*/ 1187751 h 1702107"/>
              <a:gd name="connsiteX5" fmla="*/ 10990389 w 11504746"/>
              <a:gd name="connsiteY5" fmla="*/ 1702107 h 1702107"/>
              <a:gd name="connsiteX0" fmla="*/ 11000664 w 11515021"/>
              <a:gd name="connsiteY0" fmla="*/ 1702107 h 1702107"/>
              <a:gd name="connsiteX1" fmla="*/ 10275 w 11515021"/>
              <a:gd name="connsiteY1" fmla="*/ 1702107 h 1702107"/>
              <a:gd name="connsiteX2" fmla="*/ 0 w 11515021"/>
              <a:gd name="connsiteY2" fmla="*/ 0 h 1702107"/>
              <a:gd name="connsiteX3" fmla="*/ 11515021 w 11515021"/>
              <a:gd name="connsiteY3" fmla="*/ 0 h 1702107"/>
              <a:gd name="connsiteX4" fmla="*/ 11515021 w 11515021"/>
              <a:gd name="connsiteY4" fmla="*/ 1187751 h 1702107"/>
              <a:gd name="connsiteX5" fmla="*/ 11000664 w 11515021"/>
              <a:gd name="connsiteY5" fmla="*/ 1702107 h 170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5021" h="1702107">
                <a:moveTo>
                  <a:pt x="11000664" y="1702107"/>
                </a:moveTo>
                <a:lnTo>
                  <a:pt x="10275" y="1702107"/>
                </a:lnTo>
                <a:lnTo>
                  <a:pt x="0" y="0"/>
                </a:lnTo>
                <a:lnTo>
                  <a:pt x="11515021" y="0"/>
                </a:lnTo>
                <a:lnTo>
                  <a:pt x="11515021" y="1187751"/>
                </a:lnTo>
                <a:cubicBezTo>
                  <a:pt x="11515021" y="1471822"/>
                  <a:pt x="11284736" y="1702107"/>
                  <a:pt x="11000664" y="1702107"/>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1438381" y="5684948"/>
            <a:ext cx="9060691" cy="643997"/>
          </a:xfrm>
        </p:spPr>
        <p:txBody>
          <a:bodyPr anchor="ctr">
            <a:normAutofit/>
          </a:bodyPr>
          <a:lstStyle>
            <a:lvl1pPr algn="r">
              <a:lnSpc>
                <a:spcPct val="120000"/>
              </a:lnSpc>
              <a:defRPr sz="160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1438382" y="1027417"/>
            <a:ext cx="9060691" cy="3400746"/>
          </a:xfrm>
        </p:spPr>
        <p:txBody>
          <a:bodyPr anchor="ctr">
            <a:normAutofit/>
          </a:bodyPr>
          <a:lstStyle>
            <a:lvl1pPr marL="137160" indent="-137160">
              <a:lnSpc>
                <a:spcPct val="100000"/>
              </a:lnSpc>
              <a:spcBef>
                <a:spcPts val="0"/>
              </a:spcBef>
              <a:buNone/>
              <a:defRPr sz="4800">
                <a:solidFill>
                  <a:schemeClr val="accent1"/>
                </a:solidFill>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772090" y="6382512"/>
            <a:ext cx="2816835" cy="338328"/>
          </a:xfrm>
        </p:spPr>
        <p:txBody>
          <a:bodyPr/>
          <a:lstStyle/>
          <a:p>
            <a:endParaRPr lang="en-US"/>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a:xfrm>
            <a:off x="9291411" y="6382512"/>
            <a:ext cx="1612674" cy="338328"/>
          </a:xfrm>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050742" y="6382512"/>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528695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4">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A777E9-52E4-B265-D19D-C179BB567FA4}"/>
              </a:ext>
              <a:ext uri="{C183D7F6-B498-43B3-948B-1728B52AA6E4}">
                <adec:decorative xmlns:adec="http://schemas.microsoft.com/office/drawing/2017/decorative" val="1"/>
              </a:ext>
            </a:extLst>
          </p:cNvPr>
          <p:cNvSpPr/>
          <p:nvPr/>
        </p:nvSpPr>
        <p:spPr>
          <a:xfrm>
            <a:off x="0" y="0"/>
            <a:ext cx="10809939" cy="5148072"/>
          </a:xfrm>
          <a:custGeom>
            <a:avLst/>
            <a:gdLst>
              <a:gd name="connsiteX0" fmla="*/ 0 w 10809939"/>
              <a:gd name="connsiteY0" fmla="*/ 0 h 5148072"/>
              <a:gd name="connsiteX1" fmla="*/ 10809939 w 10809939"/>
              <a:gd name="connsiteY1" fmla="*/ 0 h 5148072"/>
              <a:gd name="connsiteX2" fmla="*/ 10809939 w 10809939"/>
              <a:gd name="connsiteY2" fmla="*/ 4646550 h 5148072"/>
              <a:gd name="connsiteX3" fmla="*/ 10308417 w 10809939"/>
              <a:gd name="connsiteY3" fmla="*/ 5148072 h 5148072"/>
              <a:gd name="connsiteX4" fmla="*/ 0 w 10809939"/>
              <a:gd name="connsiteY4" fmla="*/ 5148072 h 51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9939" h="5148072">
                <a:moveTo>
                  <a:pt x="0" y="0"/>
                </a:moveTo>
                <a:lnTo>
                  <a:pt x="10809939" y="0"/>
                </a:lnTo>
                <a:lnTo>
                  <a:pt x="10809939" y="4646550"/>
                </a:lnTo>
                <a:cubicBezTo>
                  <a:pt x="10809939" y="4923533"/>
                  <a:pt x="10585400" y="5148072"/>
                  <a:pt x="10308417" y="5148072"/>
                </a:cubicBezTo>
                <a:lnTo>
                  <a:pt x="0" y="514807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767446" y="5518298"/>
            <a:ext cx="8964384" cy="818494"/>
          </a:xfrm>
        </p:spPr>
        <p:txBody>
          <a:bodyPr anchor="ctr">
            <a:normAutofit/>
          </a:bodyPr>
          <a:lstStyle>
            <a:lvl1pPr>
              <a:lnSpc>
                <a:spcPct val="120000"/>
              </a:lnSpc>
              <a:defRPr sz="1600" b="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767446" y="750013"/>
            <a:ext cx="8733760" cy="3800721"/>
          </a:xfrm>
        </p:spPr>
        <p:txBody>
          <a:bodyPr anchor="t">
            <a:normAutofit/>
          </a:bodyPr>
          <a:lstStyle>
            <a:lvl1pPr marL="137160" indent="-137160">
              <a:lnSpc>
                <a:spcPct val="90000"/>
              </a:lnSpc>
              <a:spcBef>
                <a:spcPts val="0"/>
              </a:spcBef>
              <a:buNone/>
              <a:defRPr sz="5400">
                <a:solidFill>
                  <a:schemeClr val="accent1"/>
                </a:solidFill>
                <a:latin typeface="+mj-lt"/>
              </a:defRPr>
            </a:lvl1pPr>
          </a:lstStyle>
          <a:p>
            <a:pPr lvl="0"/>
            <a:r>
              <a:rPr lang="en-US" dirty="0"/>
              <a:t>Click to edit Quote</a:t>
            </a:r>
          </a:p>
        </p:txBody>
      </p:sp>
      <p:sp>
        <p:nvSpPr>
          <p:cNvPr id="8" name="Footer Placeholder 7">
            <a:extLst>
              <a:ext uri="{FF2B5EF4-FFF2-40B4-BE49-F238E27FC236}">
                <a16:creationId xmlns:a16="http://schemas.microsoft.com/office/drawing/2014/main" id="{0AD62116-941C-252B-AE63-2508CE4FDD3F}"/>
              </a:ext>
            </a:extLst>
          </p:cNvPr>
          <p:cNvSpPr>
            <a:spLocks noGrp="1"/>
          </p:cNvSpPr>
          <p:nvPr>
            <p:ph type="ftr" sz="quarter" idx="15"/>
          </p:nvPr>
        </p:nvSpPr>
        <p:spPr>
          <a:xfrm>
            <a:off x="772090" y="6382512"/>
            <a:ext cx="2816835" cy="338328"/>
          </a:xfrm>
        </p:spPr>
        <p:txBody>
          <a:bodyPr/>
          <a:lstStyle/>
          <a:p>
            <a:endParaRPr lang="en-US"/>
          </a:p>
        </p:txBody>
      </p:sp>
      <p:sp>
        <p:nvSpPr>
          <p:cNvPr id="6" name="Date Placeholder 5">
            <a:extLst>
              <a:ext uri="{FF2B5EF4-FFF2-40B4-BE49-F238E27FC236}">
                <a16:creationId xmlns:a16="http://schemas.microsoft.com/office/drawing/2014/main" id="{23547C88-24DC-DAA1-274D-9715ED6805BC}"/>
              </a:ext>
            </a:extLst>
          </p:cNvPr>
          <p:cNvSpPr>
            <a:spLocks noGrp="1"/>
          </p:cNvSpPr>
          <p:nvPr>
            <p:ph type="dt" sz="half" idx="14"/>
          </p:nvPr>
        </p:nvSpPr>
        <p:spPr>
          <a:xfrm>
            <a:off x="9291411" y="6382512"/>
            <a:ext cx="1612674" cy="338328"/>
          </a:xfrm>
        </p:spPr>
        <p:txBody>
          <a:bodyPr/>
          <a:lstStyle/>
          <a:p>
            <a:fld id="{D7E3ECEC-7E7B-4FB9-BAE8-5C10F12795EA}" type="datetimeFigureOut">
              <a:rPr lang="en-US" smtClean="0"/>
              <a:t>12/5/2025</a:t>
            </a:fld>
            <a:endParaRPr lang="en-US"/>
          </a:p>
        </p:txBody>
      </p:sp>
      <p:sp>
        <p:nvSpPr>
          <p:cNvPr id="10" name="Slide Number Placeholder 9">
            <a:extLst>
              <a:ext uri="{FF2B5EF4-FFF2-40B4-BE49-F238E27FC236}">
                <a16:creationId xmlns:a16="http://schemas.microsoft.com/office/drawing/2014/main" id="{A921AC9D-428B-1CE3-499F-1289B47D5F26}"/>
              </a:ext>
            </a:extLst>
          </p:cNvPr>
          <p:cNvSpPr>
            <a:spLocks noGrp="1"/>
          </p:cNvSpPr>
          <p:nvPr>
            <p:ph type="sldNum" sz="quarter" idx="16"/>
          </p:nvPr>
        </p:nvSpPr>
        <p:spPr>
          <a:xfrm>
            <a:off x="11050742" y="6382512"/>
            <a:ext cx="457200" cy="338328"/>
          </a:xfrm>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9508682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5">
    <p:bg>
      <p:bgPr>
        <a:solidFill>
          <a:schemeClr val="accent3">
            <a:alpha val="6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EBA2EC2-4347-818C-501D-DEEA9CA0D13B}"/>
              </a:ext>
              <a:ext uri="{C183D7F6-B498-43B3-948B-1728B52AA6E4}">
                <adec:decorative xmlns:adec="http://schemas.microsoft.com/office/drawing/2017/decorative" val="1"/>
              </a:ext>
            </a:extLst>
          </p:cNvPr>
          <p:cNvSpPr/>
          <p:nvPr/>
        </p:nvSpPr>
        <p:spPr>
          <a:xfrm>
            <a:off x="1" y="-1"/>
            <a:ext cx="10809939" cy="5617255"/>
          </a:xfrm>
          <a:custGeom>
            <a:avLst/>
            <a:gdLst>
              <a:gd name="connsiteX0" fmla="*/ 0 w 10809939"/>
              <a:gd name="connsiteY0" fmla="*/ 0 h 5638868"/>
              <a:gd name="connsiteX1" fmla="*/ 10809939 w 10809939"/>
              <a:gd name="connsiteY1" fmla="*/ 0 h 5638868"/>
              <a:gd name="connsiteX2" fmla="*/ 10809939 w 10809939"/>
              <a:gd name="connsiteY2" fmla="*/ 5116914 h 5638868"/>
              <a:gd name="connsiteX3" fmla="*/ 10287986 w 10809939"/>
              <a:gd name="connsiteY3" fmla="*/ 5638868 h 5638868"/>
              <a:gd name="connsiteX4" fmla="*/ 0 w 10809939"/>
              <a:gd name="connsiteY4" fmla="*/ 5638868 h 563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9939" h="5638868">
                <a:moveTo>
                  <a:pt x="0" y="0"/>
                </a:moveTo>
                <a:lnTo>
                  <a:pt x="10809939" y="0"/>
                </a:lnTo>
                <a:lnTo>
                  <a:pt x="10809939" y="5116914"/>
                </a:lnTo>
                <a:cubicBezTo>
                  <a:pt x="10809939" y="5405181"/>
                  <a:pt x="10576253" y="5638868"/>
                  <a:pt x="10287986" y="5638868"/>
                </a:cubicBezTo>
                <a:lnTo>
                  <a:pt x="0" y="5638868"/>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2876765" y="4318612"/>
            <a:ext cx="7364515" cy="996027"/>
          </a:xfrm>
        </p:spPr>
        <p:txBody>
          <a:bodyPr anchor="ctr">
            <a:normAutofit/>
          </a:bodyPr>
          <a:lstStyle>
            <a:lvl1pPr algn="r">
              <a:lnSpc>
                <a:spcPct val="120000"/>
              </a:lnSpc>
              <a:defRPr sz="1400" b="0" spc="100" baseline="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768096" y="647700"/>
            <a:ext cx="9473184" cy="3670912"/>
          </a:xfrm>
        </p:spPr>
        <p:txBody>
          <a:bodyPr anchor="ctr">
            <a:normAutofit/>
          </a:bodyPr>
          <a:lstStyle>
            <a:lvl1pPr marL="137160" indent="-137160">
              <a:lnSpc>
                <a:spcPct val="100000"/>
              </a:lnSpc>
              <a:spcBef>
                <a:spcPts val="0"/>
              </a:spcBef>
              <a:buNone/>
              <a:defRPr sz="4800">
                <a:solidFill>
                  <a:schemeClr val="tx2"/>
                </a:solidFill>
                <a:latin typeface="+mj-lt"/>
              </a:defRPr>
            </a:lvl1pPr>
          </a:lstStyle>
          <a:p>
            <a:pPr lvl="0"/>
            <a:r>
              <a:rPr lang="en-US" dirty="0"/>
              <a:t>Click to edit Quote</a:t>
            </a:r>
          </a:p>
        </p:txBody>
      </p:sp>
      <p:sp>
        <p:nvSpPr>
          <p:cNvPr id="12" name="Footer Placeholder 11">
            <a:extLst>
              <a:ext uri="{FF2B5EF4-FFF2-40B4-BE49-F238E27FC236}">
                <a16:creationId xmlns:a16="http://schemas.microsoft.com/office/drawing/2014/main" id="{B68D110F-CED3-F33A-EDD7-57811187B5A8}"/>
              </a:ext>
            </a:extLst>
          </p:cNvPr>
          <p:cNvSpPr>
            <a:spLocks noGrp="1"/>
          </p:cNvSpPr>
          <p:nvPr>
            <p:ph type="ftr" sz="quarter" idx="15"/>
          </p:nvPr>
        </p:nvSpPr>
        <p:spPr/>
        <p:txBody>
          <a:bodyPr/>
          <a:lstStyle/>
          <a:p>
            <a:endParaRPr lang="en-US"/>
          </a:p>
        </p:txBody>
      </p:sp>
      <p:sp>
        <p:nvSpPr>
          <p:cNvPr id="11" name="Date Placeholder 10">
            <a:extLst>
              <a:ext uri="{FF2B5EF4-FFF2-40B4-BE49-F238E27FC236}">
                <a16:creationId xmlns:a16="http://schemas.microsoft.com/office/drawing/2014/main" id="{1BE1F328-2362-9468-2593-BAF90BE9CEB0}"/>
              </a:ext>
            </a:extLst>
          </p:cNvPr>
          <p:cNvSpPr>
            <a:spLocks noGrp="1"/>
          </p:cNvSpPr>
          <p:nvPr>
            <p:ph type="dt" sz="half" idx="14"/>
          </p:nvPr>
        </p:nvSpPr>
        <p:spPr/>
        <p:txBody>
          <a:bodyPr/>
          <a:lstStyle/>
          <a:p>
            <a:fld id="{D7E3ECEC-7E7B-4FB9-BAE8-5C10F12795EA}" type="datetimeFigureOut">
              <a:rPr lang="en-US" smtClean="0"/>
              <a:t>12/5/2025</a:t>
            </a:fld>
            <a:endParaRPr lang="en-US"/>
          </a:p>
        </p:txBody>
      </p:sp>
      <p:sp>
        <p:nvSpPr>
          <p:cNvPr id="13" name="Slide Number Placeholder 12">
            <a:extLst>
              <a:ext uri="{FF2B5EF4-FFF2-40B4-BE49-F238E27FC236}">
                <a16:creationId xmlns:a16="http://schemas.microsoft.com/office/drawing/2014/main" id="{DADE9A5F-3A0A-29A6-E008-BCCF7C3761BD}"/>
              </a:ext>
            </a:extLst>
          </p:cNvPr>
          <p:cNvSpPr>
            <a:spLocks noGrp="1"/>
          </p:cNvSpPr>
          <p:nvPr>
            <p:ph type="sldNum" sz="quarter" idx="16"/>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2706839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 y="822960"/>
            <a:ext cx="10706100" cy="674908"/>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B07B2D7-7718-3EA4-C727-BB98633A6739}"/>
              </a:ext>
            </a:extLst>
          </p:cNvPr>
          <p:cNvSpPr>
            <a:spLocks noGrp="1"/>
          </p:cNvSpPr>
          <p:nvPr>
            <p:ph sz="quarter" idx="15"/>
          </p:nvPr>
        </p:nvSpPr>
        <p:spPr>
          <a:xfrm>
            <a:off x="762000" y="1802352"/>
            <a:ext cx="5070020" cy="4293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EB1D51A5-7ABE-E37E-E3A4-3AF4A8448510}"/>
              </a:ext>
            </a:extLst>
          </p:cNvPr>
          <p:cNvSpPr>
            <a:spLocks noGrp="1"/>
          </p:cNvSpPr>
          <p:nvPr>
            <p:ph sz="quarter" idx="16"/>
          </p:nvPr>
        </p:nvSpPr>
        <p:spPr>
          <a:xfrm>
            <a:off x="6394099" y="1802352"/>
            <a:ext cx="5070021" cy="4293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33983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 y="5202936"/>
            <a:ext cx="10858500" cy="850392"/>
          </a:xfrm>
        </p:spPr>
        <p:txBody>
          <a:bodyPr vert="horz" lIns="91440" tIns="45720" rIns="91440" bIns="45720" rtlCol="0" anchor="b">
            <a:normAutofit/>
          </a:bodyPr>
          <a:lstStyle>
            <a:lvl1pPr>
              <a:lnSpc>
                <a:spcPct val="90000"/>
              </a:lnSpc>
              <a:defRPr lang="en-US" sz="36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09600" y="5980176"/>
            <a:ext cx="10858500" cy="419100"/>
          </a:xfrm>
        </p:spPr>
        <p:txBody>
          <a:bodyPr vert="horz" lIns="91440" tIns="45720" rIns="91440" bIns="45720" rtlCol="0" anchor="ctr">
            <a:normAutofit/>
          </a:bodyPr>
          <a:lstStyle>
            <a:lvl1pPr marL="0" indent="0">
              <a:buNone/>
              <a:defRPr lang="en-US" dirty="0">
                <a:solidFill>
                  <a:schemeClr val="tx2"/>
                </a:solidFill>
              </a:defRPr>
            </a:lvl1pPr>
          </a:lstStyle>
          <a:p>
            <a:pPr lvl="0"/>
            <a:r>
              <a:rPr lang="en-US"/>
              <a:t>Click to edit Master subtitle style</a:t>
            </a:r>
            <a:endParaRPr lang="en-US" dirty="0"/>
          </a:p>
        </p:txBody>
      </p:sp>
      <p:sp>
        <p:nvSpPr>
          <p:cNvPr id="9" name="Picture Placeholder 7">
            <a:extLst>
              <a:ext uri="{FF2B5EF4-FFF2-40B4-BE49-F238E27FC236}">
                <a16:creationId xmlns:a16="http://schemas.microsoft.com/office/drawing/2014/main" id="{5E742D34-DBD4-0DEA-071F-32C82E7EB45A}"/>
              </a:ext>
            </a:extLst>
          </p:cNvPr>
          <p:cNvSpPr>
            <a:spLocks noGrp="1"/>
          </p:cNvSpPr>
          <p:nvPr>
            <p:ph type="pic" sz="quarter" idx="13" hasCustomPrompt="1"/>
          </p:nvPr>
        </p:nvSpPr>
        <p:spPr>
          <a:xfrm>
            <a:off x="0" y="0"/>
            <a:ext cx="11468100" cy="5018448"/>
          </a:xfrm>
          <a:custGeom>
            <a:avLst/>
            <a:gdLst>
              <a:gd name="connsiteX0" fmla="*/ 0 w 11468100"/>
              <a:gd name="connsiteY0" fmla="*/ 0 h 5091600"/>
              <a:gd name="connsiteX1" fmla="*/ 11468100 w 11468100"/>
              <a:gd name="connsiteY1" fmla="*/ 0 h 5091600"/>
              <a:gd name="connsiteX2" fmla="*/ 11468100 w 11468100"/>
              <a:gd name="connsiteY2" fmla="*/ 4590078 h 5091600"/>
              <a:gd name="connsiteX3" fmla="*/ 10966578 w 11468100"/>
              <a:gd name="connsiteY3" fmla="*/ 5091600 h 5091600"/>
              <a:gd name="connsiteX4" fmla="*/ 0 w 11468100"/>
              <a:gd name="connsiteY4" fmla="*/ 5091600 h 509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091600">
                <a:moveTo>
                  <a:pt x="0" y="0"/>
                </a:moveTo>
                <a:lnTo>
                  <a:pt x="11468100" y="0"/>
                </a:lnTo>
                <a:lnTo>
                  <a:pt x="11468100" y="4590078"/>
                </a:lnTo>
                <a:cubicBezTo>
                  <a:pt x="11468100" y="4867061"/>
                  <a:pt x="11243561" y="5091600"/>
                  <a:pt x="10966578" y="5091600"/>
                </a:cubicBezTo>
                <a:lnTo>
                  <a:pt x="0" y="5091600"/>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09600" y="6629400"/>
            <a:ext cx="2805405" cy="228600"/>
          </a:xfrm>
        </p:spPr>
        <p:txBody>
          <a:bodyPr/>
          <a:lstStyle>
            <a:lvl1pPr>
              <a:defRPr>
                <a:solidFill>
                  <a:schemeClr val="tx2"/>
                </a:solidFill>
                <a:effectLst/>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611240" y="6629400"/>
            <a:ext cx="2376928" cy="228600"/>
          </a:xfrm>
        </p:spPr>
        <p:txBody>
          <a:bodyPr/>
          <a:lstStyle>
            <a:lvl1pPr>
              <a:defRPr>
                <a:solidFill>
                  <a:schemeClr val="tx2"/>
                </a:solidFill>
                <a:effectLst/>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53193" y="6629400"/>
            <a:ext cx="429207" cy="228600"/>
          </a:xfrm>
        </p:spPr>
        <p:txBody>
          <a:bodyPr/>
          <a:lstStyle>
            <a:lvl1pPr>
              <a:defRPr>
                <a:solidFill>
                  <a:schemeClr val="tx2"/>
                </a:solidFill>
                <a:effectLst/>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2817501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70626" y="822960"/>
            <a:ext cx="10697475" cy="550367"/>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65379" y="1380744"/>
            <a:ext cx="5086659"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49B3C-8832-0263-2ACE-16444014FC2C}"/>
              </a:ext>
            </a:extLst>
          </p:cNvPr>
          <p:cNvSpPr>
            <a:spLocks noGrp="1"/>
          </p:cNvSpPr>
          <p:nvPr>
            <p:ph sz="quarter" idx="15"/>
          </p:nvPr>
        </p:nvSpPr>
        <p:spPr>
          <a:xfrm>
            <a:off x="765825" y="2020888"/>
            <a:ext cx="5086349" cy="422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086659"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F5D88C15-4359-3F27-9B17-CB9581414F72}"/>
              </a:ext>
            </a:extLst>
          </p:cNvPr>
          <p:cNvSpPr>
            <a:spLocks noGrp="1"/>
          </p:cNvSpPr>
          <p:nvPr>
            <p:ph sz="quarter" idx="16"/>
          </p:nvPr>
        </p:nvSpPr>
        <p:spPr>
          <a:xfrm>
            <a:off x="6381751" y="2020888"/>
            <a:ext cx="5086350" cy="422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4535989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70626" y="822960"/>
            <a:ext cx="10698480" cy="828594"/>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529659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684458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68096" y="822960"/>
            <a:ext cx="3195484" cy="1504164"/>
          </a:xfrm>
        </p:spPr>
        <p:txBody>
          <a:bodyPr anchor="t">
            <a:normAutofit/>
          </a:bodyPr>
          <a:lstStyle>
            <a:lvl1pPr>
              <a:defRPr sz="24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68096" y="2311121"/>
            <a:ext cx="3195484" cy="3784879"/>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99805" y="836762"/>
            <a:ext cx="6568296" cy="525923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34549528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72091" y="822960"/>
            <a:ext cx="3041598" cy="1968931"/>
          </a:xfrm>
        </p:spPr>
        <p:txBody>
          <a:bodyPr anchor="t">
            <a:normAutofit/>
          </a:bodyPr>
          <a:lstStyle>
            <a:lvl1pPr>
              <a:defRPr sz="24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68096" y="3147059"/>
            <a:ext cx="3041597" cy="2762035"/>
          </a:xfrm>
        </p:spPr>
        <p:txBody>
          <a:bodyPr vert="horz" lIns="91440" tIns="45720" rIns="91440" bIns="45720" rtlCol="0" anchor="b">
            <a:normAutofit/>
          </a:bodyPr>
          <a:lstStyle>
            <a:lvl1pPr marL="0" indent="0">
              <a:buNone/>
              <a:defRPr lang="en-US" sz="1600" dirty="0"/>
            </a:lvl1pPr>
          </a:lstStyle>
          <a:p>
            <a:pPr lvl="0"/>
            <a:r>
              <a:rPr lang="en-US"/>
              <a:t>Click to edit Master text styles</a:t>
            </a:r>
          </a:p>
        </p:txBody>
      </p:sp>
      <p:sp>
        <p:nvSpPr>
          <p:cNvPr id="9" name="Picture Placeholder 9">
            <a:extLst>
              <a:ext uri="{FF2B5EF4-FFF2-40B4-BE49-F238E27FC236}">
                <a16:creationId xmlns:a16="http://schemas.microsoft.com/office/drawing/2014/main" id="{75E80A04-FEAF-D5E8-F208-D79F5852407B}"/>
              </a:ext>
            </a:extLst>
          </p:cNvPr>
          <p:cNvSpPr>
            <a:spLocks noGrp="1"/>
          </p:cNvSpPr>
          <p:nvPr>
            <p:ph type="pic" sz="quarter" idx="13" hasCustomPrompt="1"/>
          </p:nvPr>
        </p:nvSpPr>
        <p:spPr>
          <a:xfrm>
            <a:off x="4502844" y="0"/>
            <a:ext cx="7689157" cy="6096000"/>
          </a:xfrm>
          <a:custGeom>
            <a:avLst/>
            <a:gdLst>
              <a:gd name="connsiteX0" fmla="*/ 0 w 7689157"/>
              <a:gd name="connsiteY0" fmla="*/ 0 h 6096000"/>
              <a:gd name="connsiteX1" fmla="*/ 7689157 w 7689157"/>
              <a:gd name="connsiteY1" fmla="*/ 0 h 6096000"/>
              <a:gd name="connsiteX2" fmla="*/ 7689157 w 7689157"/>
              <a:gd name="connsiteY2" fmla="*/ 6096000 h 6096000"/>
              <a:gd name="connsiteX3" fmla="*/ 501522 w 7689157"/>
              <a:gd name="connsiteY3" fmla="*/ 6096000 h 6096000"/>
              <a:gd name="connsiteX4" fmla="*/ 0 w 7689157"/>
              <a:gd name="connsiteY4" fmla="*/ 5594478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096000">
                <a:moveTo>
                  <a:pt x="0" y="0"/>
                </a:moveTo>
                <a:lnTo>
                  <a:pt x="7689157" y="0"/>
                </a:lnTo>
                <a:lnTo>
                  <a:pt x="7689157" y="6096000"/>
                </a:lnTo>
                <a:lnTo>
                  <a:pt x="501522" y="6096000"/>
                </a:lnTo>
                <a:cubicBezTo>
                  <a:pt x="224539" y="6096000"/>
                  <a:pt x="0" y="5871461"/>
                  <a:pt x="0" y="5594478"/>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980127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492530-7F0F-7B93-27A9-6F68FAF54390}"/>
              </a:ext>
              <a:ext uri="{C183D7F6-B498-43B3-948B-1728B52AA6E4}">
                <adec:decorative xmlns:adec="http://schemas.microsoft.com/office/drawing/2017/decorative" val="1"/>
              </a:ext>
            </a:extLst>
          </p:cNvPr>
          <p:cNvSpPr/>
          <p:nvPr/>
        </p:nvSpPr>
        <p:spPr>
          <a:xfrm rot="10800000">
            <a:off x="762000" y="2880691"/>
            <a:ext cx="11430000" cy="3977309"/>
          </a:xfrm>
          <a:custGeom>
            <a:avLst/>
            <a:gdLst>
              <a:gd name="connsiteX0" fmla="*/ 0 w 11468099"/>
              <a:gd name="connsiteY0" fmla="*/ 4053508 h 4053508"/>
              <a:gd name="connsiteX1" fmla="*/ 10946146 w 11468099"/>
              <a:gd name="connsiteY1" fmla="*/ 4043963 h 4053508"/>
              <a:gd name="connsiteX2" fmla="*/ 11468099 w 11468099"/>
              <a:gd name="connsiteY2" fmla="*/ 3522009 h 4053508"/>
              <a:gd name="connsiteX3" fmla="*/ 11468099 w 11468099"/>
              <a:gd name="connsiteY3" fmla="*/ 0 h 4053508"/>
              <a:gd name="connsiteX4" fmla="*/ 0 w 11468099"/>
              <a:gd name="connsiteY4" fmla="*/ 0 h 40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099" h="4053508">
                <a:moveTo>
                  <a:pt x="0" y="4053508"/>
                </a:moveTo>
                <a:lnTo>
                  <a:pt x="10946146" y="4043963"/>
                </a:lnTo>
                <a:cubicBezTo>
                  <a:pt x="11234413" y="4043963"/>
                  <a:pt x="11468099" y="3810276"/>
                  <a:pt x="11468099" y="3522009"/>
                </a:cubicBezTo>
                <a:lnTo>
                  <a:pt x="11468099" y="0"/>
                </a:lnTo>
                <a:lnTo>
                  <a:pt x="0" y="0"/>
                </a:lnTo>
                <a:close/>
              </a:path>
            </a:pathLst>
          </a:custGeom>
          <a:solidFill>
            <a:schemeClr val="bg1"/>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7800" y="190500"/>
            <a:ext cx="11843238" cy="2057400"/>
          </a:xfrm>
        </p:spPr>
        <p:txBody>
          <a:bodyPr anchor="t">
            <a:noAutofit/>
          </a:bodyPr>
          <a:lstStyle>
            <a:lvl1pPr>
              <a:defRPr sz="8800">
                <a:solidFill>
                  <a:schemeClr val="accent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398813" y="3505199"/>
            <a:ext cx="10044665" cy="2667000"/>
          </a:xfrm>
        </p:spPr>
        <p:txBody>
          <a:bodyPr vert="horz" lIns="91440" tIns="45720" rIns="91440" bIns="45720" rtlCol="0">
            <a:normAutofit/>
          </a:bodyPr>
          <a:lstStyle>
            <a:lvl1pPr marL="0" indent="0">
              <a:buNone/>
              <a:defRPr lang="en-US" sz="1400" dirty="0"/>
            </a:lvl1pPr>
            <a:lvl2pPr marL="228600" indent="0">
              <a:buNone/>
              <a:defRPr lang="en-US" sz="1400" dirty="0"/>
            </a:lvl2pPr>
            <a:lvl3pPr marL="457200" indent="0">
              <a:buNone/>
              <a:defRPr lang="en-US" sz="1200" dirty="0"/>
            </a:lvl3pPr>
            <a:lvl4pPr marL="685800" indent="0">
              <a:buNone/>
              <a:defRPr lang="en-US" sz="1200" dirty="0"/>
            </a:lvl4pPr>
            <a:lvl5pPr marL="914400" indent="0">
              <a:buNone/>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98813" y="6329172"/>
            <a:ext cx="2816835" cy="338328"/>
          </a:xfrm>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217555015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07D4EEB-8B0C-3EA1-DB0C-896A8F0C8621}"/>
              </a:ext>
              <a:ext uri="{C183D7F6-B498-43B3-948B-1728B52AA6E4}">
                <adec:decorative xmlns:adec="http://schemas.microsoft.com/office/drawing/2017/decorative" val="1"/>
              </a:ext>
            </a:extLst>
          </p:cNvPr>
          <p:cNvSpPr/>
          <p:nvPr/>
        </p:nvSpPr>
        <p:spPr>
          <a:xfrm rot="10800000">
            <a:off x="2677737" y="2952545"/>
            <a:ext cx="9514262" cy="3905455"/>
          </a:xfrm>
          <a:custGeom>
            <a:avLst/>
            <a:gdLst>
              <a:gd name="connsiteX0" fmla="*/ 0 w 9514262"/>
              <a:gd name="connsiteY0" fmla="*/ 3905455 h 3905455"/>
              <a:gd name="connsiteX1" fmla="*/ 0 w 9514262"/>
              <a:gd name="connsiteY1" fmla="*/ 0 h 3905455"/>
              <a:gd name="connsiteX2" fmla="*/ 9514262 w 9514262"/>
              <a:gd name="connsiteY2" fmla="*/ 0 h 3905455"/>
              <a:gd name="connsiteX3" fmla="*/ 9514262 w 9514262"/>
              <a:gd name="connsiteY3" fmla="*/ 3375660 h 3905455"/>
              <a:gd name="connsiteX4" fmla="*/ 8992309 w 9514262"/>
              <a:gd name="connsiteY4" fmla="*/ 3897614 h 3905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262" h="3905455">
                <a:moveTo>
                  <a:pt x="0" y="3905455"/>
                </a:moveTo>
                <a:lnTo>
                  <a:pt x="0" y="0"/>
                </a:lnTo>
                <a:lnTo>
                  <a:pt x="9514262" y="0"/>
                </a:lnTo>
                <a:lnTo>
                  <a:pt x="9514262" y="3375660"/>
                </a:lnTo>
                <a:cubicBezTo>
                  <a:pt x="9514262" y="3663927"/>
                  <a:pt x="9280576" y="3897614"/>
                  <a:pt x="8992309" y="3897614"/>
                </a:cubicBezTo>
                <a:close/>
              </a:path>
            </a:pathLst>
          </a:custGeom>
          <a:solidFill>
            <a:schemeClr val="bg1"/>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73373" y="190500"/>
            <a:ext cx="10573396" cy="2475644"/>
          </a:xfrm>
        </p:spPr>
        <p:txBody>
          <a:bodyPr anchor="t">
            <a:noAutofit/>
          </a:bodyPr>
          <a:lstStyle>
            <a:lvl1pPr>
              <a:defRPr sz="880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3493213" y="3810000"/>
            <a:ext cx="6976154" cy="1676400"/>
          </a:xfrm>
        </p:spPr>
        <p:txBody>
          <a:bodyPr vert="horz" lIns="91440" tIns="45720" rIns="91440" bIns="45720" rtlCol="0">
            <a:normAutofit/>
          </a:bodyPr>
          <a:lstStyle>
            <a:lvl1pPr marL="0" indent="0">
              <a:buNone/>
              <a:defRPr lang="en-US" sz="1600" dirty="0"/>
            </a:lvl1pPr>
            <a:lvl2pPr marL="228600" indent="0">
              <a:buNone/>
              <a:defRPr lang="en-US" sz="1400" dirty="0"/>
            </a:lvl2pPr>
            <a:lvl3pPr marL="457200" indent="0">
              <a:buNone/>
              <a:defRPr lang="en-US" sz="1200" dirty="0"/>
            </a:lvl3pPr>
            <a:lvl4pPr marL="685800" indent="0">
              <a:buNone/>
              <a:defRPr lang="en-US" sz="1200" dirty="0"/>
            </a:lvl4pPr>
            <a:lvl5pPr marL="914400" indent="0">
              <a:buNone/>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235F31FF-4816-4A7C-BAEE-4B5C41A91EB1}" type="slidenum">
              <a:rPr lang="en-US" smtClean="0"/>
              <a:t>‹#›</a:t>
            </a:fld>
            <a:endParaRPr lang="en-US"/>
          </a:p>
        </p:txBody>
      </p:sp>
    </p:spTree>
    <p:extLst>
      <p:ext uri="{BB962C8B-B14F-4D97-AF65-F5344CB8AC3E}">
        <p14:creationId xmlns:p14="http://schemas.microsoft.com/office/powerpoint/2010/main" val="10992827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2345" y="250257"/>
            <a:ext cx="9692640" cy="4602845"/>
          </a:xfrm>
        </p:spPr>
        <p:txBody>
          <a:bodyPr vert="horz" lIns="91440" tIns="45720" rIns="91440" bIns="45720" rtlCol="0" anchor="t">
            <a:normAutofit/>
          </a:bodyPr>
          <a:lstStyle>
            <a:lvl1pPr>
              <a:lnSpc>
                <a:spcPct val="90000"/>
              </a:lnSpc>
              <a:defRPr lang="en-US" sz="80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61999" y="5053094"/>
            <a:ext cx="5253789" cy="847192"/>
          </a:xfrm>
        </p:spPr>
        <p:txBody>
          <a:bodyPr vert="horz" lIns="91440" tIns="45720" rIns="91440" bIns="45720" rtlCol="0" anchor="b">
            <a:normAutofit/>
          </a:bodyPr>
          <a:lstStyle>
            <a:lvl1pPr marL="0" indent="0">
              <a:buNone/>
              <a:defRPr lang="en-US" sz="160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1532352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560321" y="1904300"/>
            <a:ext cx="7084194" cy="2353755"/>
          </a:xfrm>
        </p:spPr>
        <p:txBody>
          <a:bodyPr anchor="ctr">
            <a:normAutofit/>
          </a:bodyPr>
          <a:lstStyle>
            <a:lvl1pPr algn="ctr">
              <a:lnSpc>
                <a:spcPct val="80000"/>
              </a:lnSpc>
              <a:defRPr sz="60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62965" y="4597167"/>
            <a:ext cx="5678905" cy="1082180"/>
          </a:xfrm>
        </p:spPr>
        <p:txBody>
          <a:bodyPr anchor="t">
            <a:normAutofit/>
          </a:bodyPr>
          <a:lstStyle>
            <a:lvl1pPr marL="0" indent="0" algn="ctr">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12592899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 y="131670"/>
            <a:ext cx="12120283" cy="5093208"/>
          </a:xfrm>
        </p:spPr>
        <p:txBody>
          <a:bodyPr vert="horz" lIns="91440" tIns="45720" rIns="91440" bIns="45720" rtlCol="0" anchor="t">
            <a:normAutofit/>
          </a:bodyPr>
          <a:lstStyle>
            <a:lvl1pPr>
              <a:lnSpc>
                <a:spcPct val="85000"/>
              </a:lnSpc>
              <a:defRPr lang="en-US" sz="12500" spc="-50" baseline="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62000" y="5356548"/>
            <a:ext cx="6414887" cy="748417"/>
          </a:xfrm>
        </p:spPr>
        <p:txBody>
          <a:bodyPr vert="horz" lIns="91440" tIns="45720" rIns="91440" bIns="45720" rtlCol="0" anchor="ctr">
            <a:normAutofit/>
          </a:bodyPr>
          <a:lstStyle>
            <a:lvl1pPr marL="0" indent="0">
              <a:buNone/>
              <a:defRPr lang="en-US" sz="160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4107441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213702" y="1940943"/>
            <a:ext cx="8771340" cy="4917058"/>
          </a:xfrm>
        </p:spPr>
        <p:txBody>
          <a:bodyPr anchor="b">
            <a:normAutofit/>
          </a:bodyPr>
          <a:lstStyle>
            <a:lvl1pPr>
              <a:lnSpc>
                <a:spcPct val="90000"/>
              </a:lnSpc>
              <a:defRPr sz="7000">
                <a:solidFill>
                  <a:schemeClr val="accent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a:off x="762000" y="64008"/>
            <a:ext cx="2816835" cy="338328"/>
          </a:xfrm>
        </p:spPr>
        <p:txBody>
          <a:bodyPr/>
          <a:lstStyle>
            <a:lvl1pPr>
              <a:defRPr>
                <a:solidFill>
                  <a:schemeClr val="accent1"/>
                </a:solidFill>
              </a:defRPr>
            </a:lvl1pPr>
          </a:lstStyle>
          <a:p>
            <a:endParaRPr lang="en-US"/>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a:xfrm>
            <a:off x="9290304" y="64008"/>
            <a:ext cx="1612674" cy="338328"/>
          </a:xfrm>
        </p:spPr>
        <p:txBody>
          <a:bodyPr/>
          <a:lstStyle>
            <a:lvl1pPr>
              <a:defRPr>
                <a:solidFill>
                  <a:schemeClr val="accent1"/>
                </a:solidFill>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a:xfrm>
            <a:off x="11055096" y="64008"/>
            <a:ext cx="457200" cy="338328"/>
          </a:xfrm>
        </p:spPr>
        <p:txBody>
          <a:bodyPr/>
          <a:lstStyle>
            <a:lvl1pPr>
              <a:defRPr>
                <a:solidFill>
                  <a:schemeClr val="accent1"/>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38671250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772090" y="825747"/>
            <a:ext cx="10696010" cy="61880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774654" y="1506872"/>
            <a:ext cx="10693446" cy="4589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772090" y="6329172"/>
            <a:ext cx="2816835" cy="338328"/>
          </a:xfrm>
          <a:prstGeom prst="rect">
            <a:avLst/>
          </a:prstGeom>
        </p:spPr>
        <p:txBody>
          <a:bodyPr vert="horz" lIns="91440" tIns="45720" rIns="91440" bIns="45720" rtlCol="0" anchor="ctr"/>
          <a:lstStyle>
            <a:lvl1pPr algn="l">
              <a:defRPr sz="750" cap="all" spc="0" baseline="0">
                <a:solidFill>
                  <a:schemeClr val="tx1"/>
                </a:solidFill>
              </a:defRPr>
            </a:lvl1pPr>
          </a:lstStyle>
          <a:p>
            <a:endParaRPr lang="en-US"/>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291411" y="6329172"/>
            <a:ext cx="1612674" cy="338328"/>
          </a:xfrm>
          <a:prstGeom prst="rect">
            <a:avLst/>
          </a:prstGeom>
        </p:spPr>
        <p:txBody>
          <a:bodyPr vert="horz" lIns="91440" tIns="45720" rIns="91440" bIns="45720" rtlCol="0" anchor="ctr"/>
          <a:lstStyle>
            <a:lvl1pPr algn="r">
              <a:defRPr sz="750">
                <a:solidFill>
                  <a:schemeClr val="tx1"/>
                </a:solidFill>
              </a:defRPr>
            </a:lvl1pPr>
          </a:lstStyle>
          <a:p>
            <a:fld id="{D7E3ECEC-7E7B-4FB9-BAE8-5C10F12795EA}" type="datetimeFigureOut">
              <a:rPr lang="en-US" smtClean="0"/>
              <a:t>12/5/2025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50742" y="6329172"/>
            <a:ext cx="457200" cy="338328"/>
          </a:xfrm>
          <a:prstGeom prst="rect">
            <a:avLst/>
          </a:prstGeom>
        </p:spPr>
        <p:txBody>
          <a:bodyPr vert="horz" lIns="91440" tIns="45720" rIns="91440" bIns="45720" rtlCol="0" anchor="ctr"/>
          <a:lstStyle>
            <a:lvl1pPr algn="r">
              <a:defRPr sz="750">
                <a:solidFill>
                  <a:schemeClr val="tx1"/>
                </a:solidFill>
              </a:defRPr>
            </a:lvl1pPr>
          </a:lstStyle>
          <a:p>
            <a:fld id="{235F31FF-4816-4A7C-BAEE-4B5C41A91EB1}" type="slidenum">
              <a:rPr lang="en-US" smtClean="0"/>
              <a:t>‹#›</a:t>
            </a:fld>
            <a:endParaRPr lang="en-US"/>
          </a:p>
        </p:txBody>
      </p:sp>
    </p:spTree>
    <p:extLst>
      <p:ext uri="{BB962C8B-B14F-4D97-AF65-F5344CB8AC3E}">
        <p14:creationId xmlns:p14="http://schemas.microsoft.com/office/powerpoint/2010/main" val="3916656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txStyles>
    <p:titleStyle>
      <a:lvl1pPr algn="l" defTabSz="914400" rtl="0" eaLnBrk="1" latinLnBrk="0" hangingPunct="1">
        <a:lnSpc>
          <a:spcPct val="95000"/>
        </a:lnSpc>
        <a:spcBef>
          <a:spcPct val="0"/>
        </a:spcBef>
        <a:buNone/>
        <a:defRPr sz="2500" b="0" kern="1200" cap="all" baseline="0">
          <a:solidFill>
            <a:schemeClr val="tx1"/>
          </a:solidFill>
          <a:latin typeface="+mj-lt"/>
          <a:ea typeface="+mj-ea"/>
          <a:cs typeface="+mj-cs"/>
        </a:defRPr>
      </a:lvl1pPr>
    </p:titleStyle>
    <p:bodyStyle>
      <a:lvl1pPr marL="285750" indent="-28575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00050" indent="-17145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28650" indent="-17145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57250" indent="-17145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085850" indent="-17145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480">
          <p15:clr>
            <a:srgbClr val="F26B43"/>
          </p15:clr>
        </p15:guide>
        <p15:guide id="8" pos="7224">
          <p15:clr>
            <a:srgbClr val="F26B43"/>
          </p15:clr>
        </p15:guide>
        <p15:guide id="9" orient="horz" pos="3840">
          <p15:clr>
            <a:srgbClr val="F26B43"/>
          </p15:clr>
        </p15:guide>
        <p15:guide id="10" orient="horz" pos="2160">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quinnipiac.blackboard.com/webapps/blackboard/execute/courseMain?course_id=_119712_1"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5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3320-74E1-FCFE-B993-0256F68057CE}"/>
              </a:ext>
            </a:extLst>
          </p:cNvPr>
          <p:cNvSpPr>
            <a:spLocks noGrp="1"/>
          </p:cNvSpPr>
          <p:nvPr>
            <p:ph type="ctrTitle"/>
          </p:nvPr>
        </p:nvSpPr>
        <p:spPr>
          <a:xfrm>
            <a:off x="2523745" y="811988"/>
            <a:ext cx="7834578" cy="3570426"/>
          </a:xfrm>
        </p:spPr>
        <p:txBody>
          <a:bodyPr anchor="ctr">
            <a:normAutofit/>
          </a:bodyPr>
          <a:lstStyle/>
          <a:p>
            <a:r>
              <a:rPr lang="en-US" sz="5100" dirty="0">
                <a:solidFill>
                  <a:schemeClr val="tx1"/>
                </a:solidFill>
              </a:rPr>
              <a:t>Heart Disease Prediction Using Machine Learning</a:t>
            </a:r>
          </a:p>
        </p:txBody>
      </p:sp>
      <p:sp>
        <p:nvSpPr>
          <p:cNvPr id="3" name="Subtitle 2">
            <a:extLst>
              <a:ext uri="{FF2B5EF4-FFF2-40B4-BE49-F238E27FC236}">
                <a16:creationId xmlns:a16="http://schemas.microsoft.com/office/drawing/2014/main" id="{62E1C2AC-FAA0-15CB-FE01-B04B0A59606F}"/>
              </a:ext>
            </a:extLst>
          </p:cNvPr>
          <p:cNvSpPr>
            <a:spLocks noGrp="1"/>
          </p:cNvSpPr>
          <p:nvPr>
            <p:ph type="subTitle" idx="1"/>
          </p:nvPr>
        </p:nvSpPr>
        <p:spPr>
          <a:xfrm>
            <a:off x="3256547" y="5943163"/>
            <a:ext cx="5678905" cy="1082180"/>
          </a:xfrm>
        </p:spPr>
        <p:txBody>
          <a:bodyPr anchor="t">
            <a:normAutofit/>
          </a:bodyPr>
          <a:lstStyle/>
          <a:p>
            <a:r>
              <a:rPr lang="en-US" dirty="0">
                <a:solidFill>
                  <a:schemeClr val="tx1"/>
                </a:solidFill>
                <a:highlight>
                  <a:srgbClr val="808080"/>
                </a:highlight>
              </a:rPr>
              <a:t>Machine Learning techniques for early cardiac health detection</a:t>
            </a:r>
          </a:p>
        </p:txBody>
      </p:sp>
    </p:spTree>
    <p:extLst>
      <p:ext uri="{BB962C8B-B14F-4D97-AF65-F5344CB8AC3E}">
        <p14:creationId xmlns:p14="http://schemas.microsoft.com/office/powerpoint/2010/main" val="112343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2E7F-86D1-87B4-9341-9D655A75AFA8}"/>
              </a:ext>
            </a:extLst>
          </p:cNvPr>
          <p:cNvSpPr>
            <a:spLocks noGrp="1"/>
          </p:cNvSpPr>
          <p:nvPr>
            <p:ph type="title"/>
          </p:nvPr>
        </p:nvSpPr>
        <p:spPr>
          <a:xfrm>
            <a:off x="213702" y="1940943"/>
            <a:ext cx="8771340" cy="4917058"/>
          </a:xfrm>
        </p:spPr>
        <p:txBody>
          <a:bodyPr anchor="b">
            <a:normAutofit/>
          </a:bodyPr>
          <a:lstStyle/>
          <a:p>
            <a:r>
              <a:rPr lang="en-US" dirty="0"/>
              <a:t>Dataset</a:t>
            </a:r>
            <a:br>
              <a:rPr lang="en-US" dirty="0"/>
            </a:br>
            <a:r>
              <a:rPr lang="en-US" dirty="0"/>
              <a:t>explained</a:t>
            </a:r>
          </a:p>
        </p:txBody>
      </p:sp>
    </p:spTree>
    <p:extLst>
      <p:ext uri="{BB962C8B-B14F-4D97-AF65-F5344CB8AC3E}">
        <p14:creationId xmlns:p14="http://schemas.microsoft.com/office/powerpoint/2010/main" val="4135037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5CEE-FBB9-0174-FCF9-09D0132F58DC}"/>
              </a:ext>
            </a:extLst>
          </p:cNvPr>
          <p:cNvSpPr>
            <a:spLocks noGrp="1"/>
          </p:cNvSpPr>
          <p:nvPr>
            <p:ph type="title"/>
          </p:nvPr>
        </p:nvSpPr>
        <p:spPr>
          <a:xfrm>
            <a:off x="768096" y="822959"/>
            <a:ext cx="4811167" cy="916991"/>
          </a:xfrm>
        </p:spPr>
        <p:txBody>
          <a:bodyPr anchor="t">
            <a:normAutofit/>
          </a:bodyPr>
          <a:lstStyle/>
          <a:p>
            <a:r>
              <a:rPr lang="en-US" dirty="0"/>
              <a:t>Dataset</a:t>
            </a:r>
          </a:p>
        </p:txBody>
      </p:sp>
      <p:pic>
        <p:nvPicPr>
          <p:cNvPr id="5" name="Content Placeholder 4" descr="3d illustration">
            <a:extLst>
              <a:ext uri="{FF2B5EF4-FFF2-40B4-BE49-F238E27FC236}">
                <a16:creationId xmlns:a16="http://schemas.microsoft.com/office/drawing/2014/main" id="{525C5ECF-22A1-4297-9150-8A97076E0A33}"/>
              </a:ext>
            </a:extLst>
          </p:cNvPr>
          <p:cNvPicPr>
            <a:picLocks noGrp="1" noChangeAspect="1"/>
          </p:cNvPicPr>
          <p:nvPr>
            <p:ph type="pic" sz="quarter" idx="15"/>
          </p:nvPr>
        </p:nvPicPr>
        <p:blipFill>
          <a:blip r:embed="rId3"/>
          <a:srcRect t="1917" r="-1" b="10912"/>
          <a:stretch>
            <a:fillRect/>
          </a:stretch>
        </p:blipFill>
        <p:spPr>
          <a:xfrm>
            <a:off x="1" y="1958288"/>
            <a:ext cx="5620853" cy="4899713"/>
          </a:xfrm>
          <a:prstGeom prst="rect">
            <a:avLst/>
          </a:prstGeom>
          <a:noFill/>
        </p:spPr>
      </p:pic>
      <p:sp>
        <p:nvSpPr>
          <p:cNvPr id="4" name="Content Placeholder 3">
            <a:extLst>
              <a:ext uri="{FF2B5EF4-FFF2-40B4-BE49-F238E27FC236}">
                <a16:creationId xmlns:a16="http://schemas.microsoft.com/office/drawing/2014/main" id="{31FE5D9C-DC0D-379C-DA90-9FAD82A14F0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1708" y="0"/>
            <a:ext cx="5153915" cy="5273040"/>
          </a:xfrm>
        </p:spPr>
        <p:txBody>
          <a:bodyPr>
            <a:noAutofit/>
          </a:bodyPr>
          <a:lstStyle/>
          <a:p>
            <a:r>
              <a:rPr lang="en-US" sz="1000" b="1" dirty="0"/>
              <a:t>About the Dataset</a:t>
            </a:r>
          </a:p>
          <a:p>
            <a:r>
              <a:rPr lang="en-US" sz="1000" dirty="0"/>
              <a:t>The UCI Heart Disease dataset is one of the most widely used clinical datasets for early cardiovascular risk prediction. It was originally collected from </a:t>
            </a:r>
            <a:r>
              <a:rPr lang="en-US" sz="1000" b="1" dirty="0"/>
              <a:t>four hospitals</a:t>
            </a:r>
            <a:r>
              <a:rPr lang="en-US" sz="1000" dirty="0"/>
              <a:t> (Cleveland, Hungary, Switzerland, VA Long Beach), but the Cleveland subset is the most commonly used due to complete labeling for diagnosis.</a:t>
            </a:r>
          </a:p>
          <a:p>
            <a:r>
              <a:rPr lang="en-US" sz="1000" dirty="0"/>
              <a:t>Contains </a:t>
            </a:r>
            <a:r>
              <a:rPr lang="en-US" sz="1000" b="1" dirty="0"/>
              <a:t>patient-level clinical measurements</a:t>
            </a:r>
            <a:r>
              <a:rPr lang="en-US" sz="1000" dirty="0"/>
              <a:t> used by cardiologists for diagnosing heart disease, enabling supervised machine learning classification.</a:t>
            </a:r>
          </a:p>
          <a:p>
            <a:r>
              <a:rPr lang="en-US" sz="1000" b="1" dirty="0"/>
              <a:t>Dataset Composition</a:t>
            </a:r>
          </a:p>
          <a:p>
            <a:r>
              <a:rPr lang="en-US" sz="1000" b="1" dirty="0"/>
              <a:t>Total Samples:</a:t>
            </a:r>
            <a:r>
              <a:rPr lang="en-US" sz="1000" dirty="0"/>
              <a:t> 303 patients</a:t>
            </a:r>
          </a:p>
          <a:p>
            <a:r>
              <a:rPr lang="en-US" sz="1000" b="1" dirty="0"/>
              <a:t>Features:</a:t>
            </a:r>
            <a:r>
              <a:rPr lang="en-US" sz="1000" dirty="0"/>
              <a:t> 13 standardized clinical features</a:t>
            </a:r>
          </a:p>
          <a:p>
            <a:r>
              <a:rPr lang="en-US" sz="1000" b="1" dirty="0"/>
              <a:t>Target Variable:</a:t>
            </a:r>
            <a:r>
              <a:rPr lang="en-US" sz="1000" dirty="0"/>
              <a:t> Presence of heart disease (0 = no disease, 1 = disease).</a:t>
            </a:r>
          </a:p>
          <a:p>
            <a:r>
              <a:rPr lang="en-US" sz="1000" dirty="0"/>
              <a:t>Clinical features include both </a:t>
            </a:r>
            <a:r>
              <a:rPr lang="en-US" sz="1000" b="1" dirty="0"/>
              <a:t>numeric</a:t>
            </a:r>
            <a:r>
              <a:rPr lang="en-US" sz="1000" dirty="0"/>
              <a:t> (e.g., age, cholesterol) and </a:t>
            </a:r>
            <a:r>
              <a:rPr lang="en-US" sz="1000" b="1" dirty="0"/>
              <a:t>categorical/ordinal</a:t>
            </a:r>
            <a:r>
              <a:rPr lang="en-US" sz="1000" dirty="0"/>
              <a:t> data (e.g., chest pain type, ECG results).</a:t>
            </a:r>
          </a:p>
          <a:p>
            <a:r>
              <a:rPr lang="en-US" sz="1000" b="1" dirty="0"/>
              <a:t>Why This Dataset Is Important</a:t>
            </a:r>
          </a:p>
          <a:p>
            <a:r>
              <a:rPr lang="en-US" sz="1000" dirty="0"/>
              <a:t>Enables testing of ML tasks such as:</a:t>
            </a:r>
          </a:p>
          <a:p>
            <a:pPr lvl="1"/>
            <a:r>
              <a:rPr lang="en-US" sz="1000" b="1" dirty="0"/>
              <a:t>Binary classification</a:t>
            </a:r>
            <a:r>
              <a:rPr lang="en-US" sz="1000" dirty="0"/>
              <a:t> (disease vs. no disease)</a:t>
            </a:r>
          </a:p>
          <a:p>
            <a:pPr lvl="1"/>
            <a:r>
              <a:rPr lang="en-US" sz="1000" b="1" dirty="0"/>
              <a:t>Feature importance ranking</a:t>
            </a:r>
            <a:endParaRPr lang="en-US" sz="1000" dirty="0"/>
          </a:p>
          <a:p>
            <a:pPr lvl="1"/>
            <a:r>
              <a:rPr lang="en-US" sz="1000" b="1" dirty="0"/>
              <a:t>Risk stratification models</a:t>
            </a:r>
            <a:endParaRPr lang="en-US" sz="1000" dirty="0"/>
          </a:p>
          <a:p>
            <a:pPr marL="0" indent="0">
              <a:buNone/>
            </a:pPr>
            <a:r>
              <a:rPr lang="en-US" sz="1000" b="1" dirty="0"/>
              <a:t>Strengths of the Dataset</a:t>
            </a:r>
          </a:p>
          <a:p>
            <a:r>
              <a:rPr lang="en-US" sz="1000" dirty="0"/>
              <a:t>Well-structured and widely benchmarked for ML.</a:t>
            </a:r>
          </a:p>
          <a:p>
            <a:r>
              <a:rPr lang="en-US" sz="1000" dirty="0"/>
              <a:t>Good mix of clinical features that match cardiology guidelines.</a:t>
            </a:r>
          </a:p>
          <a:p>
            <a:r>
              <a:rPr lang="en-US" sz="1000" dirty="0"/>
              <a:t>Small but high-quality dataset, enabling fast experimentation.</a:t>
            </a:r>
          </a:p>
          <a:p>
            <a:r>
              <a:rPr lang="en-US" sz="1000" b="1" dirty="0"/>
              <a:t>Limitations</a:t>
            </a:r>
          </a:p>
          <a:p>
            <a:r>
              <a:rPr lang="en-US" sz="1000" dirty="0"/>
              <a:t>Dataset is relatively small → risk of overfitting without proper cross-validation.</a:t>
            </a:r>
          </a:p>
          <a:p>
            <a:r>
              <a:rPr lang="en-US" sz="1000" dirty="0"/>
              <a:t>Some features contain missing values (e.g., </a:t>
            </a:r>
            <a:r>
              <a:rPr lang="en-US" sz="1000" i="1" dirty="0"/>
              <a:t>ca, </a:t>
            </a:r>
            <a:r>
              <a:rPr lang="en-US" sz="1000" i="1" dirty="0" err="1"/>
              <a:t>thal</a:t>
            </a:r>
            <a:r>
              <a:rPr lang="en-US" sz="1000" dirty="0"/>
              <a:t>).</a:t>
            </a:r>
          </a:p>
          <a:p>
            <a:r>
              <a:rPr lang="en-US" sz="1000" dirty="0"/>
              <a:t>Target is simplified (0 vs 1), whereas modern diagnosis has multiple stag</a:t>
            </a:r>
          </a:p>
          <a:p>
            <a:pPr marL="0" indent="0">
              <a:spcBef>
                <a:spcPts val="2500"/>
              </a:spcBef>
              <a:buFont typeface="Arial" panose="020B0604020202020204" pitchFamily="34" charset="0"/>
              <a:buNone/>
            </a:pPr>
            <a:endParaRPr lang="en-US" sz="1000" dirty="0"/>
          </a:p>
        </p:txBody>
      </p:sp>
    </p:spTree>
    <p:extLst>
      <p:ext uri="{BB962C8B-B14F-4D97-AF65-F5344CB8AC3E}">
        <p14:creationId xmlns:p14="http://schemas.microsoft.com/office/powerpoint/2010/main" val="3406110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206D-786B-6411-DB35-F49F556951DB}"/>
              </a:ext>
            </a:extLst>
          </p:cNvPr>
          <p:cNvSpPr>
            <a:spLocks noGrp="1"/>
          </p:cNvSpPr>
          <p:nvPr>
            <p:ph type="title"/>
          </p:nvPr>
        </p:nvSpPr>
        <p:spPr>
          <a:xfrm>
            <a:off x="360804" y="1192959"/>
            <a:ext cx="4811167" cy="916991"/>
          </a:xfrm>
        </p:spPr>
        <p:txBody>
          <a:bodyPr anchor="t">
            <a:normAutofit/>
          </a:bodyPr>
          <a:lstStyle/>
          <a:p>
            <a:r>
              <a:rPr lang="en-US" dirty="0"/>
              <a:t>Dataset feature </a:t>
            </a:r>
            <a:r>
              <a:rPr lang="en-US" dirty="0" err="1"/>
              <a:t>explaination</a:t>
            </a:r>
            <a:endParaRPr lang="en-US" dirty="0"/>
          </a:p>
        </p:txBody>
      </p:sp>
      <p:pic>
        <p:nvPicPr>
          <p:cNvPr id="5" name="Content Placeholder 4" descr="3D heart model object with circuit lines connections in blue background with copy space.">
            <a:extLst>
              <a:ext uri="{FF2B5EF4-FFF2-40B4-BE49-F238E27FC236}">
                <a16:creationId xmlns:a16="http://schemas.microsoft.com/office/drawing/2014/main" id="{2112348C-7F40-43A5-B129-7381EABF7AAE}"/>
              </a:ext>
            </a:extLst>
          </p:cNvPr>
          <p:cNvPicPr>
            <a:picLocks noGrp="1" noChangeAspect="1"/>
          </p:cNvPicPr>
          <p:nvPr>
            <p:ph type="pic" sz="quarter" idx="15"/>
          </p:nvPr>
        </p:nvPicPr>
        <p:blipFill>
          <a:blip r:embed="rId3"/>
          <a:srcRect l="42640" r="2" b="2"/>
          <a:stretch>
            <a:fillRect/>
          </a:stretch>
        </p:blipFill>
        <p:spPr>
          <a:xfrm>
            <a:off x="1" y="1958288"/>
            <a:ext cx="5620853" cy="4899713"/>
          </a:xfrm>
          <a:prstGeom prst="rect">
            <a:avLst/>
          </a:prstGeom>
          <a:noFill/>
        </p:spPr>
      </p:pic>
      <p:graphicFrame>
        <p:nvGraphicFramePr>
          <p:cNvPr id="7" name="Content Placeholder 6">
            <a:extLst>
              <a:ext uri="{FF2B5EF4-FFF2-40B4-BE49-F238E27FC236}">
                <a16:creationId xmlns:a16="http://schemas.microsoft.com/office/drawing/2014/main" id="{C23EC648-37A9-22A3-831F-88E26AF62DA6}"/>
              </a:ext>
            </a:extLst>
          </p:cNvPr>
          <p:cNvGraphicFramePr>
            <a:graphicFrameLocks noGrp="1"/>
          </p:cNvGraphicFramePr>
          <p:nvPr>
            <p:ph sz="quarter" idx="14"/>
            <p:extLst>
              <p:ext uri="{D42A27DB-BD31-4B8C-83A1-F6EECF244321}">
                <p14:modId xmlns:p14="http://schemas.microsoft.com/office/powerpoint/2010/main" val="1940296634"/>
              </p:ext>
            </p:extLst>
          </p:nvPr>
        </p:nvGraphicFramePr>
        <p:xfrm>
          <a:off x="6240822" y="1914170"/>
          <a:ext cx="5712990" cy="4747020"/>
        </p:xfrm>
        <a:graphic>
          <a:graphicData uri="http://schemas.openxmlformats.org/drawingml/2006/table">
            <a:tbl>
              <a:tblPr/>
              <a:tblGrid>
                <a:gridCol w="1904330">
                  <a:extLst>
                    <a:ext uri="{9D8B030D-6E8A-4147-A177-3AD203B41FA5}">
                      <a16:colId xmlns:a16="http://schemas.microsoft.com/office/drawing/2014/main" val="3921628668"/>
                    </a:ext>
                  </a:extLst>
                </a:gridCol>
                <a:gridCol w="1904330">
                  <a:extLst>
                    <a:ext uri="{9D8B030D-6E8A-4147-A177-3AD203B41FA5}">
                      <a16:colId xmlns:a16="http://schemas.microsoft.com/office/drawing/2014/main" val="3540236287"/>
                    </a:ext>
                  </a:extLst>
                </a:gridCol>
                <a:gridCol w="1904330">
                  <a:extLst>
                    <a:ext uri="{9D8B030D-6E8A-4147-A177-3AD203B41FA5}">
                      <a16:colId xmlns:a16="http://schemas.microsoft.com/office/drawing/2014/main" val="1150055549"/>
                    </a:ext>
                  </a:extLst>
                </a:gridCol>
              </a:tblGrid>
              <a:tr h="305991">
                <a:tc>
                  <a:txBody>
                    <a:bodyPr/>
                    <a:lstStyle/>
                    <a:p>
                      <a:pPr>
                        <a:buNone/>
                      </a:pPr>
                      <a:r>
                        <a:rPr lang="en-US" sz="900" b="1"/>
                        <a:t>Feature</a:t>
                      </a:r>
                      <a:endParaRPr lang="en-US" sz="900"/>
                    </a:p>
                  </a:txBody>
                  <a:tcPr marL="44077" marR="44077" marT="22039" marB="22039" anchor="ctr">
                    <a:lnL>
                      <a:noFill/>
                    </a:lnL>
                    <a:lnR>
                      <a:noFill/>
                    </a:lnR>
                    <a:lnT>
                      <a:noFill/>
                    </a:lnT>
                    <a:lnB>
                      <a:noFill/>
                    </a:lnB>
                    <a:noFill/>
                  </a:tcPr>
                </a:tc>
                <a:tc>
                  <a:txBody>
                    <a:bodyPr/>
                    <a:lstStyle/>
                    <a:p>
                      <a:pPr>
                        <a:buNone/>
                      </a:pPr>
                      <a:r>
                        <a:rPr lang="en-US" sz="900" b="1" dirty="0"/>
                        <a:t>Meaning</a:t>
                      </a:r>
                      <a:endParaRPr lang="en-US" sz="900" dirty="0"/>
                    </a:p>
                  </a:txBody>
                  <a:tcPr marL="44077" marR="44077" marT="22039" marB="22039" anchor="ctr">
                    <a:lnL>
                      <a:noFill/>
                    </a:lnL>
                    <a:lnR>
                      <a:noFill/>
                    </a:lnR>
                    <a:lnT>
                      <a:noFill/>
                    </a:lnT>
                    <a:lnB>
                      <a:noFill/>
                    </a:lnB>
                    <a:noFill/>
                  </a:tcPr>
                </a:tc>
                <a:tc>
                  <a:txBody>
                    <a:bodyPr/>
                    <a:lstStyle/>
                    <a:p>
                      <a:pPr>
                        <a:buNone/>
                      </a:pPr>
                      <a:r>
                        <a:rPr lang="en-US" sz="900" b="1"/>
                        <a:t>Type</a:t>
                      </a:r>
                      <a:endParaRPr lang="en-US" sz="900"/>
                    </a:p>
                  </a:txBody>
                  <a:tcPr marL="44077" marR="44077" marT="22039" marB="22039" anchor="ctr">
                    <a:lnL>
                      <a:noFill/>
                    </a:lnL>
                    <a:lnR>
                      <a:noFill/>
                    </a:lnR>
                    <a:lnT>
                      <a:noFill/>
                    </a:lnT>
                    <a:lnB>
                      <a:noFill/>
                    </a:lnB>
                    <a:noFill/>
                  </a:tcPr>
                </a:tc>
                <a:extLst>
                  <a:ext uri="{0D108BD9-81ED-4DB2-BD59-A6C34878D82A}">
                    <a16:rowId xmlns:a16="http://schemas.microsoft.com/office/drawing/2014/main" val="23981401"/>
                  </a:ext>
                </a:extLst>
              </a:tr>
              <a:tr h="305991">
                <a:tc>
                  <a:txBody>
                    <a:bodyPr/>
                    <a:lstStyle/>
                    <a:p>
                      <a:pPr>
                        <a:buNone/>
                      </a:pPr>
                      <a:r>
                        <a:rPr lang="en-US" sz="900" b="1"/>
                        <a:t>age</a:t>
                      </a:r>
                      <a:endParaRPr lang="en-US" sz="900"/>
                    </a:p>
                  </a:txBody>
                  <a:tcPr marL="44077" marR="44077" marT="22039" marB="22039" anchor="ctr">
                    <a:lnL>
                      <a:noFill/>
                    </a:lnL>
                    <a:lnR>
                      <a:noFill/>
                    </a:lnR>
                    <a:lnT>
                      <a:noFill/>
                    </a:lnT>
                    <a:lnB>
                      <a:noFill/>
                    </a:lnB>
                    <a:noFill/>
                  </a:tcPr>
                </a:tc>
                <a:tc>
                  <a:txBody>
                    <a:bodyPr/>
                    <a:lstStyle/>
                    <a:p>
                      <a:pPr>
                        <a:buNone/>
                      </a:pPr>
                      <a:r>
                        <a:rPr lang="en-US" sz="900"/>
                        <a:t>Age in years</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198068983"/>
                  </a:ext>
                </a:extLst>
              </a:tr>
              <a:tr h="305991">
                <a:tc>
                  <a:txBody>
                    <a:bodyPr/>
                    <a:lstStyle/>
                    <a:p>
                      <a:pPr>
                        <a:buNone/>
                      </a:pPr>
                      <a:r>
                        <a:rPr lang="en-US" sz="900" b="1"/>
                        <a:t>sex</a:t>
                      </a:r>
                      <a:endParaRPr lang="en-US" sz="900"/>
                    </a:p>
                  </a:txBody>
                  <a:tcPr marL="44077" marR="44077" marT="22039" marB="22039" anchor="ctr">
                    <a:lnL>
                      <a:noFill/>
                    </a:lnL>
                    <a:lnR>
                      <a:noFill/>
                    </a:lnR>
                    <a:lnT>
                      <a:noFill/>
                    </a:lnT>
                    <a:lnB>
                      <a:noFill/>
                    </a:lnB>
                    <a:noFill/>
                  </a:tcPr>
                </a:tc>
                <a:tc>
                  <a:txBody>
                    <a:bodyPr/>
                    <a:lstStyle/>
                    <a:p>
                      <a:pPr>
                        <a:buNone/>
                      </a:pPr>
                      <a:r>
                        <a:rPr lang="en-US" sz="900"/>
                        <a:t>0 = female, 1 = male</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125987150"/>
                  </a:ext>
                </a:extLst>
              </a:tr>
              <a:tr h="305991">
                <a:tc>
                  <a:txBody>
                    <a:bodyPr/>
                    <a:lstStyle/>
                    <a:p>
                      <a:pPr>
                        <a:buNone/>
                      </a:pPr>
                      <a:r>
                        <a:rPr lang="en-US" sz="900" b="1"/>
                        <a:t>cp</a:t>
                      </a:r>
                      <a:endParaRPr lang="en-US" sz="900"/>
                    </a:p>
                  </a:txBody>
                  <a:tcPr marL="44077" marR="44077" marT="22039" marB="22039" anchor="ctr">
                    <a:lnL>
                      <a:noFill/>
                    </a:lnL>
                    <a:lnR>
                      <a:noFill/>
                    </a:lnR>
                    <a:lnT>
                      <a:noFill/>
                    </a:lnT>
                    <a:lnB>
                      <a:noFill/>
                    </a:lnB>
                    <a:noFill/>
                  </a:tcPr>
                </a:tc>
                <a:tc>
                  <a:txBody>
                    <a:bodyPr/>
                    <a:lstStyle/>
                    <a:p>
                      <a:pPr>
                        <a:buNone/>
                      </a:pPr>
                      <a:r>
                        <a:rPr lang="en-US" sz="900"/>
                        <a:t>Chest pain type</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373267711"/>
                  </a:ext>
                </a:extLst>
              </a:tr>
              <a:tr h="305991">
                <a:tc>
                  <a:txBody>
                    <a:bodyPr/>
                    <a:lstStyle/>
                    <a:p>
                      <a:pPr>
                        <a:buNone/>
                      </a:pPr>
                      <a:r>
                        <a:rPr lang="en-US" sz="900" b="1"/>
                        <a:t>trestbps</a:t>
                      </a:r>
                      <a:endParaRPr lang="en-US" sz="900"/>
                    </a:p>
                  </a:txBody>
                  <a:tcPr marL="44077" marR="44077" marT="22039" marB="22039" anchor="ctr">
                    <a:lnL>
                      <a:noFill/>
                    </a:lnL>
                    <a:lnR>
                      <a:noFill/>
                    </a:lnR>
                    <a:lnT>
                      <a:noFill/>
                    </a:lnT>
                    <a:lnB>
                      <a:noFill/>
                    </a:lnB>
                    <a:noFill/>
                  </a:tcPr>
                </a:tc>
                <a:tc>
                  <a:txBody>
                    <a:bodyPr/>
                    <a:lstStyle/>
                    <a:p>
                      <a:pPr>
                        <a:buNone/>
                      </a:pPr>
                      <a:r>
                        <a:rPr lang="en-US" sz="900"/>
                        <a:t>Resting blood pressure</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1083017566"/>
                  </a:ext>
                </a:extLst>
              </a:tr>
              <a:tr h="305991">
                <a:tc>
                  <a:txBody>
                    <a:bodyPr/>
                    <a:lstStyle/>
                    <a:p>
                      <a:pPr>
                        <a:buNone/>
                      </a:pPr>
                      <a:r>
                        <a:rPr lang="en-US" sz="900" b="1"/>
                        <a:t>chol</a:t>
                      </a:r>
                      <a:endParaRPr lang="en-US" sz="900"/>
                    </a:p>
                  </a:txBody>
                  <a:tcPr marL="44077" marR="44077" marT="22039" marB="22039" anchor="ctr">
                    <a:lnL>
                      <a:noFill/>
                    </a:lnL>
                    <a:lnR>
                      <a:noFill/>
                    </a:lnR>
                    <a:lnT>
                      <a:noFill/>
                    </a:lnT>
                    <a:lnB>
                      <a:noFill/>
                    </a:lnB>
                    <a:noFill/>
                  </a:tcPr>
                </a:tc>
                <a:tc>
                  <a:txBody>
                    <a:bodyPr/>
                    <a:lstStyle/>
                    <a:p>
                      <a:pPr>
                        <a:buNone/>
                      </a:pPr>
                      <a:r>
                        <a:rPr lang="en-US" sz="900"/>
                        <a:t>Serum cholesterol</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3052211551"/>
                  </a:ext>
                </a:extLst>
              </a:tr>
              <a:tr h="305991">
                <a:tc>
                  <a:txBody>
                    <a:bodyPr/>
                    <a:lstStyle/>
                    <a:p>
                      <a:pPr>
                        <a:buNone/>
                      </a:pPr>
                      <a:r>
                        <a:rPr lang="en-US" sz="900" b="1"/>
                        <a:t>fbs</a:t>
                      </a:r>
                      <a:endParaRPr lang="en-US" sz="900"/>
                    </a:p>
                  </a:txBody>
                  <a:tcPr marL="44077" marR="44077" marT="22039" marB="22039" anchor="ctr">
                    <a:lnL>
                      <a:noFill/>
                    </a:lnL>
                    <a:lnR>
                      <a:noFill/>
                    </a:lnR>
                    <a:lnT>
                      <a:noFill/>
                    </a:lnT>
                    <a:lnB>
                      <a:noFill/>
                    </a:lnB>
                    <a:noFill/>
                  </a:tcPr>
                </a:tc>
                <a:tc>
                  <a:txBody>
                    <a:bodyPr/>
                    <a:lstStyle/>
                    <a:p>
                      <a:pPr>
                        <a:buNone/>
                      </a:pPr>
                      <a:r>
                        <a:rPr lang="en-US" sz="900"/>
                        <a:t>Fasting blood sugar</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3397200192"/>
                  </a:ext>
                </a:extLst>
              </a:tr>
              <a:tr h="537564">
                <a:tc>
                  <a:txBody>
                    <a:bodyPr/>
                    <a:lstStyle/>
                    <a:p>
                      <a:pPr>
                        <a:buNone/>
                      </a:pPr>
                      <a:r>
                        <a:rPr lang="en-US" sz="900" b="1"/>
                        <a:t>restecg</a:t>
                      </a:r>
                      <a:endParaRPr lang="en-US" sz="900"/>
                    </a:p>
                  </a:txBody>
                  <a:tcPr marL="44077" marR="44077" marT="22039" marB="22039" anchor="ctr">
                    <a:lnL>
                      <a:noFill/>
                    </a:lnL>
                    <a:lnR>
                      <a:noFill/>
                    </a:lnR>
                    <a:lnT>
                      <a:noFill/>
                    </a:lnT>
                    <a:lnB>
                      <a:noFill/>
                    </a:lnB>
                    <a:noFill/>
                  </a:tcPr>
                </a:tc>
                <a:tc>
                  <a:txBody>
                    <a:bodyPr/>
                    <a:lstStyle/>
                    <a:p>
                      <a:pPr>
                        <a:buNone/>
                      </a:pPr>
                      <a:r>
                        <a:rPr lang="en-US" sz="900"/>
                        <a:t>Resting electrocardiographic results</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4083575100"/>
                  </a:ext>
                </a:extLst>
              </a:tr>
              <a:tr h="305991">
                <a:tc>
                  <a:txBody>
                    <a:bodyPr/>
                    <a:lstStyle/>
                    <a:p>
                      <a:pPr>
                        <a:buNone/>
                      </a:pPr>
                      <a:r>
                        <a:rPr lang="en-US" sz="900" b="1"/>
                        <a:t>thalach</a:t>
                      </a:r>
                      <a:endParaRPr lang="en-US" sz="900"/>
                    </a:p>
                  </a:txBody>
                  <a:tcPr marL="44077" marR="44077" marT="22039" marB="22039" anchor="ctr">
                    <a:lnL>
                      <a:noFill/>
                    </a:lnL>
                    <a:lnR>
                      <a:noFill/>
                    </a:lnR>
                    <a:lnT>
                      <a:noFill/>
                    </a:lnT>
                    <a:lnB>
                      <a:noFill/>
                    </a:lnB>
                    <a:noFill/>
                  </a:tcPr>
                </a:tc>
                <a:tc>
                  <a:txBody>
                    <a:bodyPr/>
                    <a:lstStyle/>
                    <a:p>
                      <a:pPr>
                        <a:buNone/>
                      </a:pPr>
                      <a:r>
                        <a:rPr lang="en-US" sz="900"/>
                        <a:t>Maximum heart rate achieved</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2520805566"/>
                  </a:ext>
                </a:extLst>
              </a:tr>
              <a:tr h="305991">
                <a:tc>
                  <a:txBody>
                    <a:bodyPr/>
                    <a:lstStyle/>
                    <a:p>
                      <a:pPr>
                        <a:buNone/>
                      </a:pPr>
                      <a:r>
                        <a:rPr lang="en-US" sz="900" b="1"/>
                        <a:t>exang</a:t>
                      </a:r>
                      <a:endParaRPr lang="en-US" sz="900"/>
                    </a:p>
                  </a:txBody>
                  <a:tcPr marL="44077" marR="44077" marT="22039" marB="22039" anchor="ctr">
                    <a:lnL>
                      <a:noFill/>
                    </a:lnL>
                    <a:lnR>
                      <a:noFill/>
                    </a:lnR>
                    <a:lnT>
                      <a:noFill/>
                    </a:lnT>
                    <a:lnB>
                      <a:noFill/>
                    </a:lnB>
                    <a:noFill/>
                  </a:tcPr>
                </a:tc>
                <a:tc>
                  <a:txBody>
                    <a:bodyPr/>
                    <a:lstStyle/>
                    <a:p>
                      <a:pPr>
                        <a:buNone/>
                      </a:pPr>
                      <a:r>
                        <a:rPr lang="en-US" sz="900"/>
                        <a:t>Exercise-induced angina</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3333552356"/>
                  </a:ext>
                </a:extLst>
              </a:tr>
              <a:tr h="537564">
                <a:tc>
                  <a:txBody>
                    <a:bodyPr/>
                    <a:lstStyle/>
                    <a:p>
                      <a:pPr>
                        <a:buNone/>
                      </a:pPr>
                      <a:r>
                        <a:rPr lang="en-US" sz="900" b="1"/>
                        <a:t>oldpeak</a:t>
                      </a:r>
                      <a:endParaRPr lang="en-US" sz="900"/>
                    </a:p>
                  </a:txBody>
                  <a:tcPr marL="44077" marR="44077" marT="22039" marB="22039" anchor="ctr">
                    <a:lnL>
                      <a:noFill/>
                    </a:lnL>
                    <a:lnR>
                      <a:noFill/>
                    </a:lnR>
                    <a:lnT>
                      <a:noFill/>
                    </a:lnT>
                    <a:lnB>
                      <a:noFill/>
                    </a:lnB>
                    <a:noFill/>
                  </a:tcPr>
                </a:tc>
                <a:tc>
                  <a:txBody>
                    <a:bodyPr/>
                    <a:lstStyle/>
                    <a:p>
                      <a:pPr>
                        <a:buNone/>
                      </a:pPr>
                      <a:r>
                        <a:rPr lang="en-US" sz="900"/>
                        <a:t>ST depression induced by exercise</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2114426427"/>
                  </a:ext>
                </a:extLst>
              </a:tr>
              <a:tr h="305991">
                <a:tc>
                  <a:txBody>
                    <a:bodyPr/>
                    <a:lstStyle/>
                    <a:p>
                      <a:pPr>
                        <a:buNone/>
                      </a:pPr>
                      <a:r>
                        <a:rPr lang="en-US" sz="900" b="1"/>
                        <a:t>slope</a:t>
                      </a:r>
                      <a:endParaRPr lang="en-US" sz="900"/>
                    </a:p>
                  </a:txBody>
                  <a:tcPr marL="44077" marR="44077" marT="22039" marB="22039" anchor="ctr">
                    <a:lnL>
                      <a:noFill/>
                    </a:lnL>
                    <a:lnR>
                      <a:noFill/>
                    </a:lnR>
                    <a:lnT>
                      <a:noFill/>
                    </a:lnT>
                    <a:lnB>
                      <a:noFill/>
                    </a:lnB>
                    <a:noFill/>
                  </a:tcPr>
                </a:tc>
                <a:tc>
                  <a:txBody>
                    <a:bodyPr/>
                    <a:lstStyle/>
                    <a:p>
                      <a:pPr>
                        <a:buNone/>
                      </a:pPr>
                      <a:r>
                        <a:rPr lang="en-US" sz="900"/>
                        <a:t>Slope of the ST segment</a:t>
                      </a:r>
                    </a:p>
                  </a:txBody>
                  <a:tcPr marL="44077" marR="44077" marT="22039" marB="22039" anchor="ctr">
                    <a:lnL>
                      <a:noFill/>
                    </a:lnL>
                    <a:lnR>
                      <a:noFill/>
                    </a:lnR>
                    <a:lnT>
                      <a:noFill/>
                    </a:lnT>
                    <a:lnB>
                      <a:noFill/>
                    </a:lnB>
                    <a:noFill/>
                  </a:tcPr>
                </a:tc>
                <a:tc>
                  <a:txBody>
                    <a:bodyPr/>
                    <a:lstStyle/>
                    <a:p>
                      <a:pPr>
                        <a:buNone/>
                      </a:pPr>
                      <a:r>
                        <a:rPr lang="en-US" sz="90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791233848"/>
                  </a:ext>
                </a:extLst>
              </a:tr>
              <a:tr h="305991">
                <a:tc>
                  <a:txBody>
                    <a:bodyPr/>
                    <a:lstStyle/>
                    <a:p>
                      <a:pPr>
                        <a:buNone/>
                      </a:pPr>
                      <a:r>
                        <a:rPr lang="en-US" sz="900" b="1"/>
                        <a:t>ca</a:t>
                      </a:r>
                      <a:endParaRPr lang="en-US" sz="900"/>
                    </a:p>
                  </a:txBody>
                  <a:tcPr marL="44077" marR="44077" marT="22039" marB="22039" anchor="ctr">
                    <a:lnL>
                      <a:noFill/>
                    </a:lnL>
                    <a:lnR>
                      <a:noFill/>
                    </a:lnR>
                    <a:lnT>
                      <a:noFill/>
                    </a:lnT>
                    <a:lnB>
                      <a:noFill/>
                    </a:lnB>
                    <a:noFill/>
                  </a:tcPr>
                </a:tc>
                <a:tc>
                  <a:txBody>
                    <a:bodyPr/>
                    <a:lstStyle/>
                    <a:p>
                      <a:pPr>
                        <a:buNone/>
                      </a:pPr>
                      <a:r>
                        <a:rPr lang="en-US" sz="900"/>
                        <a:t>Number of major vessels (0–3)</a:t>
                      </a:r>
                    </a:p>
                  </a:txBody>
                  <a:tcPr marL="44077" marR="44077" marT="22039" marB="22039" anchor="ctr">
                    <a:lnL>
                      <a:noFill/>
                    </a:lnL>
                    <a:lnR>
                      <a:noFill/>
                    </a:lnR>
                    <a:lnT>
                      <a:noFill/>
                    </a:lnT>
                    <a:lnB>
                      <a:noFill/>
                    </a:lnB>
                    <a:noFill/>
                  </a:tcPr>
                </a:tc>
                <a:tc>
                  <a:txBody>
                    <a:bodyPr/>
                    <a:lstStyle/>
                    <a:p>
                      <a:pPr>
                        <a:buNone/>
                      </a:pPr>
                      <a:r>
                        <a:rPr lang="en-US" sz="900"/>
                        <a:t>Numeric</a:t>
                      </a:r>
                    </a:p>
                  </a:txBody>
                  <a:tcPr marL="44077" marR="44077" marT="22039" marB="22039" anchor="ctr">
                    <a:lnL>
                      <a:noFill/>
                    </a:lnL>
                    <a:lnR>
                      <a:noFill/>
                    </a:lnR>
                    <a:lnT>
                      <a:noFill/>
                    </a:lnT>
                    <a:lnB>
                      <a:noFill/>
                    </a:lnB>
                    <a:noFill/>
                  </a:tcPr>
                </a:tc>
                <a:extLst>
                  <a:ext uri="{0D108BD9-81ED-4DB2-BD59-A6C34878D82A}">
                    <a16:rowId xmlns:a16="http://schemas.microsoft.com/office/drawing/2014/main" val="3282046300"/>
                  </a:ext>
                </a:extLst>
              </a:tr>
              <a:tr h="305991">
                <a:tc>
                  <a:txBody>
                    <a:bodyPr/>
                    <a:lstStyle/>
                    <a:p>
                      <a:pPr>
                        <a:buNone/>
                      </a:pPr>
                      <a:r>
                        <a:rPr lang="en-US" sz="900" b="1"/>
                        <a:t>thal</a:t>
                      </a:r>
                      <a:endParaRPr lang="en-US" sz="900"/>
                    </a:p>
                  </a:txBody>
                  <a:tcPr marL="44077" marR="44077" marT="22039" marB="22039" anchor="ctr">
                    <a:lnL>
                      <a:noFill/>
                    </a:lnL>
                    <a:lnR>
                      <a:noFill/>
                    </a:lnR>
                    <a:lnT>
                      <a:noFill/>
                    </a:lnT>
                    <a:lnB>
                      <a:noFill/>
                    </a:lnB>
                    <a:noFill/>
                  </a:tcPr>
                </a:tc>
                <a:tc>
                  <a:txBody>
                    <a:bodyPr/>
                    <a:lstStyle/>
                    <a:p>
                      <a:pPr>
                        <a:buNone/>
                      </a:pPr>
                      <a:r>
                        <a:rPr lang="en-US" sz="900"/>
                        <a:t>Thalassemia</a:t>
                      </a:r>
                    </a:p>
                  </a:txBody>
                  <a:tcPr marL="44077" marR="44077" marT="22039" marB="22039" anchor="ctr">
                    <a:lnL>
                      <a:noFill/>
                    </a:lnL>
                    <a:lnR>
                      <a:noFill/>
                    </a:lnR>
                    <a:lnT>
                      <a:noFill/>
                    </a:lnT>
                    <a:lnB>
                      <a:noFill/>
                    </a:lnB>
                    <a:noFill/>
                  </a:tcPr>
                </a:tc>
                <a:tc>
                  <a:txBody>
                    <a:bodyPr/>
                    <a:lstStyle/>
                    <a:p>
                      <a:pPr>
                        <a:buNone/>
                      </a:pPr>
                      <a:r>
                        <a:rPr lang="en-US" sz="900" dirty="0"/>
                        <a:t>Categorical</a:t>
                      </a:r>
                    </a:p>
                  </a:txBody>
                  <a:tcPr marL="44077" marR="44077" marT="22039" marB="22039" anchor="ctr">
                    <a:lnL>
                      <a:noFill/>
                    </a:lnL>
                    <a:lnR>
                      <a:noFill/>
                    </a:lnR>
                    <a:lnT>
                      <a:noFill/>
                    </a:lnT>
                    <a:lnB>
                      <a:noFill/>
                    </a:lnB>
                    <a:noFill/>
                  </a:tcPr>
                </a:tc>
                <a:extLst>
                  <a:ext uri="{0D108BD9-81ED-4DB2-BD59-A6C34878D82A}">
                    <a16:rowId xmlns:a16="http://schemas.microsoft.com/office/drawing/2014/main" val="2140412894"/>
                  </a:ext>
                </a:extLst>
              </a:tr>
            </a:tbl>
          </a:graphicData>
        </a:graphic>
      </p:graphicFrame>
      <p:sp>
        <p:nvSpPr>
          <p:cNvPr id="8" name="Rectangle 2">
            <a:extLst>
              <a:ext uri="{FF2B5EF4-FFF2-40B4-BE49-F238E27FC236}">
                <a16:creationId xmlns:a16="http://schemas.microsoft.com/office/drawing/2014/main" id="{6486F9F8-4574-AC56-0D81-DEE6FC4C91D4}"/>
              </a:ext>
            </a:extLst>
          </p:cNvPr>
          <p:cNvSpPr>
            <a:spLocks noChangeArrowheads="1"/>
          </p:cNvSpPr>
          <p:nvPr/>
        </p:nvSpPr>
        <p:spPr bwMode="auto">
          <a:xfrm>
            <a:off x="5900202" y="1270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Heart Disease Dataset – Feature Description Table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62580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29DA-C55E-D934-9DA8-5D2BC283ADD0}"/>
              </a:ext>
            </a:extLst>
          </p:cNvPr>
          <p:cNvSpPr>
            <a:spLocks noGrp="1"/>
          </p:cNvSpPr>
          <p:nvPr>
            <p:ph type="title"/>
          </p:nvPr>
        </p:nvSpPr>
        <p:spPr>
          <a:xfrm>
            <a:off x="768096" y="822960"/>
            <a:ext cx="10706100" cy="683912"/>
          </a:xfrm>
        </p:spPr>
        <p:txBody>
          <a:bodyPr anchor="t">
            <a:normAutofit/>
          </a:bodyPr>
          <a:lstStyle/>
          <a:p>
            <a:r>
              <a:rPr lang="en-US"/>
              <a:t>Description of 13 Clinical Features</a:t>
            </a:r>
          </a:p>
        </p:txBody>
      </p:sp>
      <p:graphicFrame>
        <p:nvGraphicFramePr>
          <p:cNvPr id="4" name="Content Placeholder 4">
            <a:extLst>
              <a:ext uri="{FF2B5EF4-FFF2-40B4-BE49-F238E27FC236}">
                <a16:creationId xmlns:a16="http://schemas.microsoft.com/office/drawing/2014/main" id="{2AB775CE-B355-47C1-A4EA-08BFF2A35978}"/>
              </a:ext>
            </a:extLst>
          </p:cNvPr>
          <p:cNvGraphicFramePr>
            <a:graphicFrameLocks noGrp="1"/>
          </p:cNvGraphicFramePr>
          <p:nvPr>
            <p:ph idx="1"/>
            <p:extLst>
              <p:ext uri="{D42A27DB-BD31-4B8C-83A1-F6EECF244321}">
                <p14:modId xmlns:p14="http://schemas.microsoft.com/office/powerpoint/2010/main" val="59863023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774654" y="1506872"/>
          <a:ext cx="10693446" cy="4665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55300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AA58-D789-83DD-5DB6-06E4A99CA0B9}"/>
              </a:ext>
            </a:extLst>
          </p:cNvPr>
          <p:cNvSpPr>
            <a:spLocks noGrp="1"/>
          </p:cNvSpPr>
          <p:nvPr>
            <p:ph type="title"/>
          </p:nvPr>
        </p:nvSpPr>
        <p:spPr>
          <a:xfrm>
            <a:off x="7223912" y="822960"/>
            <a:ext cx="4243345" cy="1089702"/>
          </a:xfrm>
        </p:spPr>
        <p:txBody>
          <a:bodyPr anchor="t">
            <a:normAutofit/>
          </a:bodyPr>
          <a:lstStyle/>
          <a:p>
            <a:r>
              <a:rPr lang="en-US" dirty="0"/>
              <a:t>Metrics for evaluation</a:t>
            </a:r>
          </a:p>
        </p:txBody>
      </p:sp>
      <p:pic>
        <p:nvPicPr>
          <p:cNvPr id="5" name="Content Placeholder 4" descr="Illustration of programming code">
            <a:extLst>
              <a:ext uri="{FF2B5EF4-FFF2-40B4-BE49-F238E27FC236}">
                <a16:creationId xmlns:a16="http://schemas.microsoft.com/office/drawing/2014/main" id="{B1720108-2926-49AB-9C66-F8B24B2B9B46}"/>
              </a:ext>
            </a:extLst>
          </p:cNvPr>
          <p:cNvPicPr>
            <a:picLocks noGrp="1" noChangeAspect="1"/>
          </p:cNvPicPr>
          <p:nvPr>
            <p:ph type="pic" sz="quarter" idx="15"/>
          </p:nvPr>
        </p:nvPicPr>
        <p:blipFill>
          <a:blip r:embed="rId3"/>
          <a:srcRect l="19788" r="26539"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A1605B96-6E86-4F00-344D-97A741C8F5A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None/>
            </a:pPr>
            <a:r>
              <a:rPr lang="en-US" b="1" dirty="0"/>
              <a:t>Use Accuracy Metric</a:t>
            </a:r>
          </a:p>
          <a:p>
            <a:pPr marL="0" lvl="1" indent="0">
              <a:buNone/>
            </a:pPr>
            <a:r>
              <a:rPr lang="en-US" dirty="0"/>
              <a:t>Accuracy measures the percentage of correctly predicted instances among total predictions.</a:t>
            </a:r>
          </a:p>
          <a:p>
            <a:pPr marL="0" indent="0">
              <a:spcBef>
                <a:spcPts val="2500"/>
              </a:spcBef>
              <a:buNone/>
            </a:pPr>
            <a:r>
              <a:rPr lang="en-US" b="1" dirty="0"/>
              <a:t>Use AUC Metric</a:t>
            </a:r>
          </a:p>
          <a:p>
            <a:pPr marL="0" lvl="1" indent="0">
              <a:buNone/>
            </a:pPr>
            <a:r>
              <a:rPr lang="en-US" dirty="0"/>
              <a:t>AUC evaluates the performance of classification models by measuring the area under the ROC curve.</a:t>
            </a:r>
          </a:p>
          <a:p>
            <a:pPr marL="0" indent="0">
              <a:spcBef>
                <a:spcPts val="2500"/>
              </a:spcBef>
              <a:buNone/>
            </a:pPr>
            <a:r>
              <a:rPr lang="en-US" b="1" dirty="0"/>
              <a:t>Identify Best Algorithm</a:t>
            </a:r>
          </a:p>
          <a:p>
            <a:pPr marL="0" lvl="1" indent="0">
              <a:buNone/>
            </a:pPr>
            <a:r>
              <a:rPr lang="en-US" dirty="0"/>
              <a:t>Compare multiple metrics to find the best performing algorithm for the specific problem.</a:t>
            </a:r>
          </a:p>
        </p:txBody>
      </p:sp>
    </p:spTree>
    <p:extLst>
      <p:ext uri="{BB962C8B-B14F-4D97-AF65-F5344CB8AC3E}">
        <p14:creationId xmlns:p14="http://schemas.microsoft.com/office/powerpoint/2010/main" val="862831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3EEF-2F14-FE00-5C50-9F52C6CB68C5}"/>
              </a:ext>
            </a:extLst>
          </p:cNvPr>
          <p:cNvSpPr>
            <a:spLocks noGrp="1"/>
          </p:cNvSpPr>
          <p:nvPr>
            <p:ph type="title"/>
          </p:nvPr>
        </p:nvSpPr>
        <p:spPr>
          <a:xfrm>
            <a:off x="213702" y="1940943"/>
            <a:ext cx="8771340" cy="4917058"/>
          </a:xfrm>
        </p:spPr>
        <p:txBody>
          <a:bodyPr anchor="b">
            <a:normAutofit/>
          </a:bodyPr>
          <a:lstStyle/>
          <a:p>
            <a:r>
              <a:rPr lang="en-US" dirty="0"/>
              <a:t>project Overview</a:t>
            </a:r>
          </a:p>
        </p:txBody>
      </p:sp>
    </p:spTree>
    <p:extLst>
      <p:ext uri="{BB962C8B-B14F-4D97-AF65-F5344CB8AC3E}">
        <p14:creationId xmlns:p14="http://schemas.microsoft.com/office/powerpoint/2010/main" val="39737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B982-C895-051C-7CAE-A27EF65FECCA}"/>
              </a:ext>
            </a:extLst>
          </p:cNvPr>
          <p:cNvSpPr>
            <a:spLocks noGrp="1"/>
          </p:cNvSpPr>
          <p:nvPr>
            <p:ph type="title"/>
          </p:nvPr>
        </p:nvSpPr>
        <p:spPr>
          <a:xfrm>
            <a:off x="6860574" y="0"/>
            <a:ext cx="4243345" cy="1089702"/>
          </a:xfrm>
        </p:spPr>
        <p:txBody>
          <a:bodyPr anchor="t">
            <a:normAutofit/>
          </a:bodyPr>
          <a:lstStyle/>
          <a:p>
            <a:r>
              <a:rPr lang="en-US" sz="900" dirty="0"/>
              <a:t>Binary Classification Labels (0/1)</a:t>
            </a:r>
          </a:p>
        </p:txBody>
      </p:sp>
      <p:pic>
        <p:nvPicPr>
          <p:cNvPr id="5" name="Content Placeholder 4" descr="DNA code with red heart shape">
            <a:extLst>
              <a:ext uri="{FF2B5EF4-FFF2-40B4-BE49-F238E27FC236}">
                <a16:creationId xmlns:a16="http://schemas.microsoft.com/office/drawing/2014/main" id="{26F9B4BC-F485-49B1-A7EB-3185B8771B2B}"/>
              </a:ext>
            </a:extLst>
          </p:cNvPr>
          <p:cNvPicPr>
            <a:picLocks noGrp="1" noChangeAspect="1"/>
          </p:cNvPicPr>
          <p:nvPr>
            <p:ph type="pic" sz="quarter" idx="15"/>
          </p:nvPr>
        </p:nvPicPr>
        <p:blipFill>
          <a:blip r:embed="rId3"/>
          <a:srcRect l="2153" r="26194"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40E236EF-DDBB-8848-3F9A-EF860B7A81A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60574" y="275078"/>
            <a:ext cx="4244188" cy="4111644"/>
          </a:xfrm>
        </p:spPr>
        <p:txBody>
          <a:bodyPr>
            <a:noAutofit/>
          </a:bodyPr>
          <a:lstStyle/>
          <a:p>
            <a:pPr>
              <a:buNone/>
            </a:pPr>
            <a:r>
              <a:rPr lang="en-US" sz="800" dirty="0"/>
              <a:t>Dataset Transformation for Binary Classification</a:t>
            </a:r>
          </a:p>
          <a:p>
            <a:pPr>
              <a:buNone/>
            </a:pPr>
            <a:r>
              <a:rPr lang="en-US" sz="800" dirty="0"/>
              <a:t>Original Ground Truth in the UCI Heart Dataset:</a:t>
            </a:r>
          </a:p>
          <a:p>
            <a:r>
              <a:rPr lang="en-US" sz="800" dirty="0"/>
              <a:t>The dataset’s target variable ("num") has five values: 0, 1, 2, 3, 4.</a:t>
            </a:r>
          </a:p>
          <a:p>
            <a:r>
              <a:rPr lang="en-US" sz="800" dirty="0"/>
              <a:t>Meaning:</a:t>
            </a:r>
            <a:br>
              <a:rPr lang="en-US" sz="800" dirty="0"/>
            </a:br>
            <a:r>
              <a:rPr lang="en-US" sz="800" dirty="0"/>
              <a:t>0 = No heart disease</a:t>
            </a:r>
            <a:br>
              <a:rPr lang="en-US" sz="800" dirty="0"/>
            </a:br>
            <a:r>
              <a:rPr lang="en-US" sz="800" dirty="0"/>
              <a:t>1–4 = Different severities of confirmed heart disease</a:t>
            </a:r>
          </a:p>
          <a:p>
            <a:r>
              <a:rPr lang="en-US" sz="800" dirty="0"/>
              <a:t>Clinically, any value greater than 0 indicates the presence of heart disease.</a:t>
            </a:r>
          </a:p>
          <a:p>
            <a:pPr>
              <a:buNone/>
            </a:pPr>
            <a:r>
              <a:rPr lang="en-US" sz="800" dirty="0"/>
              <a:t>Why Transformation Was Needed:</a:t>
            </a:r>
          </a:p>
          <a:p>
            <a:r>
              <a:rPr lang="en-US" sz="800" dirty="0"/>
              <a:t>The original multiclass labels (1–4) are sparse and unevenly distributed.</a:t>
            </a:r>
          </a:p>
          <a:p>
            <a:r>
              <a:rPr lang="en-US" sz="800" dirty="0"/>
              <a:t>Clinicians interpret all values 1–4 as disease, so collapsing them is medically accurate.</a:t>
            </a:r>
          </a:p>
          <a:p>
            <a:r>
              <a:rPr lang="en-US" sz="800" dirty="0"/>
              <a:t>Binary classification improves model performance, reduces noise, and simplifies evaluation.</a:t>
            </a:r>
          </a:p>
          <a:p>
            <a:pPr>
              <a:buNone/>
            </a:pPr>
            <a:r>
              <a:rPr lang="en-US" sz="800" dirty="0"/>
              <a:t>Transformation Applied:</a:t>
            </a:r>
          </a:p>
          <a:p>
            <a:r>
              <a:rPr lang="en-US" sz="800" dirty="0"/>
              <a:t>We converted the target into a binary label:</a:t>
            </a:r>
            <a:br>
              <a:rPr lang="en-US" sz="800" dirty="0"/>
            </a:br>
            <a:r>
              <a:rPr lang="en-US" sz="800" dirty="0"/>
              <a:t>Original 0 → New label 0 (Healthy)</a:t>
            </a:r>
            <a:br>
              <a:rPr lang="en-US" sz="800" dirty="0"/>
            </a:br>
            <a:r>
              <a:rPr lang="en-US" sz="800" dirty="0"/>
              <a:t>Original 1–4 → New label 1 (Disease)</a:t>
            </a:r>
          </a:p>
          <a:p>
            <a:r>
              <a:rPr lang="en-US" sz="800" dirty="0"/>
              <a:t>Transformation rule used in code:</a:t>
            </a:r>
          </a:p>
          <a:p>
            <a:pPr>
              <a:buNone/>
            </a:pPr>
            <a:r>
              <a:rPr lang="en-US" sz="800" dirty="0" err="1"/>
              <a:t>df</a:t>
            </a:r>
            <a:r>
              <a:rPr lang="en-US" sz="800" dirty="0"/>
              <a:t>['</a:t>
            </a:r>
            <a:r>
              <a:rPr lang="en-US" sz="800" dirty="0" err="1"/>
              <a:t>target_binary</a:t>
            </a:r>
            <a:r>
              <a:rPr lang="en-US" sz="800" dirty="0"/>
              <a:t>'] = </a:t>
            </a:r>
            <a:r>
              <a:rPr lang="en-US" sz="800" dirty="0" err="1"/>
              <a:t>df</a:t>
            </a:r>
            <a:r>
              <a:rPr lang="en-US" sz="800" dirty="0"/>
              <a:t>['target'].apply(lambda x: 1 if x &gt; 0 else 0)</a:t>
            </a:r>
          </a:p>
          <a:p>
            <a:pPr>
              <a:buNone/>
            </a:pPr>
            <a:r>
              <a:rPr lang="en-US" sz="800" dirty="0"/>
              <a:t>How This Fits Into Our ML Pipeline:</a:t>
            </a:r>
          </a:p>
          <a:p>
            <a:r>
              <a:rPr lang="en-US" sz="800" dirty="0"/>
              <a:t>Data Cleaning: handled missing values, especially "ca" and "</a:t>
            </a:r>
            <a:r>
              <a:rPr lang="en-US" sz="800" dirty="0" err="1"/>
              <a:t>thal</a:t>
            </a:r>
            <a:r>
              <a:rPr lang="en-US" sz="800" dirty="0"/>
              <a:t>".</a:t>
            </a:r>
          </a:p>
          <a:p>
            <a:r>
              <a:rPr lang="en-US" sz="800" dirty="0"/>
              <a:t>Encoding: categorical variables converted using One-Hot Encoding.</a:t>
            </a:r>
          </a:p>
          <a:p>
            <a:r>
              <a:rPr lang="en-US" sz="800" dirty="0"/>
              <a:t>Scaling: numeric features standardized using </a:t>
            </a:r>
            <a:r>
              <a:rPr lang="en-US" sz="800" dirty="0" err="1"/>
              <a:t>StandardScaler</a:t>
            </a:r>
            <a:r>
              <a:rPr lang="en-US" sz="800" dirty="0"/>
              <a:t>.</a:t>
            </a:r>
          </a:p>
          <a:p>
            <a:r>
              <a:rPr lang="en-US" sz="800" dirty="0"/>
              <a:t>Modeling: Random Forest, </a:t>
            </a:r>
            <a:r>
              <a:rPr lang="en-US" sz="800" dirty="0" err="1"/>
              <a:t>XGBoost</a:t>
            </a:r>
            <a:r>
              <a:rPr lang="en-US" sz="800" dirty="0"/>
              <a:t>, and tuned models trained using the binary target.</a:t>
            </a:r>
          </a:p>
          <a:p>
            <a:r>
              <a:rPr lang="en-US" sz="800" dirty="0"/>
              <a:t>Evaluation: used Accuracy, Precision, Recall, F1-score, and ROC-AUC.</a:t>
            </a:r>
          </a:p>
        </p:txBody>
      </p:sp>
    </p:spTree>
    <p:extLst>
      <p:ext uri="{BB962C8B-B14F-4D97-AF65-F5344CB8AC3E}">
        <p14:creationId xmlns:p14="http://schemas.microsoft.com/office/powerpoint/2010/main" val="374258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BC0-5F29-C1DD-344B-0245CE69E4FF}"/>
              </a:ext>
            </a:extLst>
          </p:cNvPr>
          <p:cNvSpPr>
            <a:spLocks noGrp="1"/>
          </p:cNvSpPr>
          <p:nvPr>
            <p:ph type="title"/>
          </p:nvPr>
        </p:nvSpPr>
        <p:spPr>
          <a:xfrm>
            <a:off x="213702" y="1940943"/>
            <a:ext cx="8771340" cy="4917058"/>
          </a:xfrm>
        </p:spPr>
        <p:txBody>
          <a:bodyPr anchor="b">
            <a:normAutofit/>
          </a:bodyPr>
          <a:lstStyle/>
          <a:p>
            <a:r>
              <a:rPr lang="en-US"/>
              <a:t>Methodology for Binary Classification</a:t>
            </a:r>
          </a:p>
        </p:txBody>
      </p:sp>
    </p:spTree>
    <p:extLst>
      <p:ext uri="{BB962C8B-B14F-4D97-AF65-F5344CB8AC3E}">
        <p14:creationId xmlns:p14="http://schemas.microsoft.com/office/powerpoint/2010/main" val="4016916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CD76-D299-E596-81A2-24D81C37094B}"/>
              </a:ext>
            </a:extLst>
          </p:cNvPr>
          <p:cNvSpPr>
            <a:spLocks noGrp="1"/>
          </p:cNvSpPr>
          <p:nvPr>
            <p:ph type="title"/>
          </p:nvPr>
        </p:nvSpPr>
        <p:spPr>
          <a:xfrm>
            <a:off x="7223912" y="822960"/>
            <a:ext cx="4243345" cy="1089702"/>
          </a:xfrm>
        </p:spPr>
        <p:txBody>
          <a:bodyPr anchor="t">
            <a:normAutofit/>
          </a:bodyPr>
          <a:lstStyle/>
          <a:p>
            <a:r>
              <a:rPr lang="en-US"/>
              <a:t>Baseline Neural Network</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7F099D4A-0437-4CD6-BBCD-47F6966AAC09}"/>
              </a:ext>
            </a:extLst>
          </p:cNvPr>
          <p:cNvPicPr>
            <a:picLocks noGrp="1" noChangeAspect="1"/>
          </p:cNvPicPr>
          <p:nvPr>
            <p:ph type="pic" sz="quarter" idx="15"/>
          </p:nvPr>
        </p:nvPicPr>
        <p:blipFill>
          <a:blip r:embed="rId3"/>
          <a:srcRect l="7224" r="21123"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166EAE70-0CF3-117B-2531-C9CD31B7ED6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Simple Neural Network</a:t>
            </a:r>
          </a:p>
          <a:p>
            <a:pPr marL="0" lvl="1" indent="0">
              <a:buFont typeface="Arial" panose="020B0604020202020204" pitchFamily="34" charset="0"/>
              <a:buNone/>
            </a:pPr>
            <a:r>
              <a:t>A straightforward neural network was implemented to establish a baseline for evaluating model accuracy and learning.</a:t>
            </a:r>
            <a:endParaRPr lang="en-US"/>
          </a:p>
          <a:p>
            <a:pPr marL="0" indent="0">
              <a:spcBef>
                <a:spcPts val="2500"/>
              </a:spcBef>
              <a:buFont typeface="Arial" panose="020B0604020202020204" pitchFamily="34" charset="0"/>
              <a:buNone/>
            </a:pPr>
            <a:r>
              <a:rPr lang="en-US" b="1"/>
              <a:t>Benchmark Purpose</a:t>
            </a:r>
          </a:p>
          <a:p>
            <a:pPr marL="0" lvl="1" indent="0">
              <a:buFont typeface="Arial" panose="020B0604020202020204" pitchFamily="34" charset="0"/>
              <a:buNone/>
            </a:pPr>
            <a:r>
              <a:t>The baseline model serves as a reference point to measure improvements from more complex models.</a:t>
            </a:r>
            <a:endParaRPr lang="en-US"/>
          </a:p>
        </p:txBody>
      </p:sp>
    </p:spTree>
    <p:extLst>
      <p:ext uri="{BB962C8B-B14F-4D97-AF65-F5344CB8AC3E}">
        <p14:creationId xmlns:p14="http://schemas.microsoft.com/office/powerpoint/2010/main" val="340474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28D0-FC52-B5A0-DD7A-BCFD77F85D36}"/>
              </a:ext>
            </a:extLst>
          </p:cNvPr>
          <p:cNvSpPr>
            <a:spLocks noGrp="1"/>
          </p:cNvSpPr>
          <p:nvPr>
            <p:ph type="title"/>
          </p:nvPr>
        </p:nvSpPr>
        <p:spPr>
          <a:xfrm>
            <a:off x="7223912" y="822960"/>
            <a:ext cx="4243345" cy="1089702"/>
          </a:xfrm>
        </p:spPr>
        <p:txBody>
          <a:bodyPr anchor="t">
            <a:normAutofit/>
          </a:bodyPr>
          <a:lstStyle/>
          <a:p>
            <a:r>
              <a:rPr lang="en-US"/>
              <a:t>Random Forest and XGBoost Models</a:t>
            </a:r>
          </a:p>
        </p:txBody>
      </p:sp>
      <p:pic>
        <p:nvPicPr>
          <p:cNvPr id="5" name="Content Placeholder 4" descr="Aerial view of green treetops">
            <a:extLst>
              <a:ext uri="{FF2B5EF4-FFF2-40B4-BE49-F238E27FC236}">
                <a16:creationId xmlns:a16="http://schemas.microsoft.com/office/drawing/2014/main" id="{10793F4A-79FC-46A1-AED8-64A38B4B22B9}"/>
              </a:ext>
            </a:extLst>
          </p:cNvPr>
          <p:cNvPicPr>
            <a:picLocks noGrp="1" noChangeAspect="1"/>
          </p:cNvPicPr>
          <p:nvPr>
            <p:ph type="pic" sz="quarter" idx="15"/>
          </p:nvPr>
        </p:nvPicPr>
        <p:blipFill>
          <a:blip r:embed="rId3"/>
          <a:srcRect l="11286" r="17061"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BA380FF2-691B-7F71-DD1B-A026F88634D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Random Forest Overview</a:t>
            </a:r>
          </a:p>
          <a:p>
            <a:pPr marL="0" lvl="1" indent="0">
              <a:buFont typeface="Arial" panose="020B0604020202020204" pitchFamily="34" charset="0"/>
              <a:buNone/>
            </a:pPr>
            <a:r>
              <a:t>Random Forest uses multiple decision trees to improve model robustness and prevent overfitting.</a:t>
            </a:r>
            <a:endParaRPr lang="en-US"/>
          </a:p>
          <a:p>
            <a:pPr marL="0" indent="0">
              <a:spcBef>
                <a:spcPts val="2500"/>
              </a:spcBef>
              <a:buFont typeface="Arial" panose="020B0604020202020204" pitchFamily="34" charset="0"/>
              <a:buNone/>
            </a:pPr>
            <a:r>
              <a:rPr lang="en-US" b="1"/>
              <a:t>XGBoost Characteristics</a:t>
            </a:r>
          </a:p>
          <a:p>
            <a:pPr marL="0" lvl="1" indent="0">
              <a:buFont typeface="Arial" panose="020B0604020202020204" pitchFamily="34" charset="0"/>
              <a:buNone/>
            </a:pPr>
            <a:r>
              <a:t>XGBoost is a gradient boosting algorithm known for high accuracy and efficient computation.</a:t>
            </a:r>
            <a:endParaRPr lang="en-US"/>
          </a:p>
        </p:txBody>
      </p:sp>
    </p:spTree>
    <p:extLst>
      <p:ext uri="{BB962C8B-B14F-4D97-AF65-F5344CB8AC3E}">
        <p14:creationId xmlns:p14="http://schemas.microsoft.com/office/powerpoint/2010/main" val="545887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77DC-5FC3-CAA5-8782-C25485C225D9}"/>
              </a:ext>
            </a:extLst>
          </p:cNvPr>
          <p:cNvSpPr>
            <a:spLocks noGrp="1"/>
          </p:cNvSpPr>
          <p:nvPr>
            <p:ph type="title"/>
          </p:nvPr>
        </p:nvSpPr>
        <p:spPr>
          <a:xfrm>
            <a:off x="38499" y="134751"/>
            <a:ext cx="11429601" cy="2213814"/>
          </a:xfrm>
        </p:spPr>
        <p:txBody>
          <a:bodyPr anchor="t">
            <a:normAutofit/>
          </a:bodyPr>
          <a:lstStyle/>
          <a:p>
            <a:r>
              <a:rPr lang="en-US" sz="8300"/>
              <a:t>Presentation Agenda</a:t>
            </a:r>
          </a:p>
        </p:txBody>
      </p:sp>
      <p:sp>
        <p:nvSpPr>
          <p:cNvPr id="3" name="Content Placeholder 2">
            <a:extLst>
              <a:ext uri="{FF2B5EF4-FFF2-40B4-BE49-F238E27FC236}">
                <a16:creationId xmlns:a16="http://schemas.microsoft.com/office/drawing/2014/main" id="{CA89F53A-53C4-25D2-6F35-6C656E56862C}"/>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4267200" y="3124200"/>
            <a:ext cx="7200900" cy="2971800"/>
          </a:xfrm>
        </p:spPr>
        <p:txBody>
          <a:bodyPr>
            <a:normAutofit/>
          </a:bodyPr>
          <a:lstStyle/>
          <a:p>
            <a:pPr>
              <a:lnSpc>
                <a:spcPct val="110000"/>
              </a:lnSpc>
              <a:buFont typeface="Arial" panose="020B0604020202020204" pitchFamily="34" charset="0"/>
              <a:buChar char="•"/>
            </a:pPr>
            <a:r>
              <a:rPr lang="en-US" sz="1000"/>
              <a:t>Title Slide</a:t>
            </a:r>
          </a:p>
          <a:p>
            <a:pPr>
              <a:lnSpc>
                <a:spcPct val="110000"/>
              </a:lnSpc>
              <a:buFont typeface="Arial" panose="020B0604020202020204" pitchFamily="34" charset="0"/>
              <a:buChar char="•"/>
            </a:pPr>
            <a:r>
              <a:rPr lang="en-US" sz="1000"/>
              <a:t>Introduction to Heart Disease Prediction</a:t>
            </a:r>
          </a:p>
          <a:p>
            <a:pPr>
              <a:lnSpc>
                <a:spcPct val="110000"/>
              </a:lnSpc>
              <a:buFont typeface="Arial" panose="020B0604020202020204" pitchFamily="34" charset="0"/>
              <a:buChar char="•"/>
            </a:pPr>
            <a:r>
              <a:rPr lang="en-US" sz="1000"/>
              <a:t>Project Objectives</a:t>
            </a:r>
          </a:p>
          <a:p>
            <a:pPr>
              <a:lnSpc>
                <a:spcPct val="110000"/>
              </a:lnSpc>
              <a:buFont typeface="Arial" panose="020B0604020202020204" pitchFamily="34" charset="0"/>
              <a:buChar char="•"/>
            </a:pPr>
            <a:r>
              <a:rPr lang="en-US" sz="1000"/>
              <a:t>Dataset Overview</a:t>
            </a:r>
          </a:p>
          <a:p>
            <a:pPr>
              <a:lnSpc>
                <a:spcPct val="110000"/>
              </a:lnSpc>
              <a:buFont typeface="Arial" panose="020B0604020202020204" pitchFamily="34" charset="0"/>
              <a:buChar char="•"/>
            </a:pPr>
            <a:r>
              <a:rPr lang="en-US" sz="1000"/>
              <a:t>Preprocessing for Binary Classification</a:t>
            </a:r>
          </a:p>
          <a:p>
            <a:pPr>
              <a:lnSpc>
                <a:spcPct val="110000"/>
              </a:lnSpc>
              <a:buFont typeface="Arial" panose="020B0604020202020204" pitchFamily="34" charset="0"/>
              <a:buChar char="•"/>
            </a:pPr>
            <a:r>
              <a:rPr lang="en-US" sz="1000"/>
              <a:t>Methodology for Binary Classification</a:t>
            </a:r>
          </a:p>
          <a:p>
            <a:pPr>
              <a:lnSpc>
                <a:spcPct val="110000"/>
              </a:lnSpc>
              <a:buFont typeface="Arial" panose="020B0604020202020204" pitchFamily="34" charset="0"/>
              <a:buChar char="•"/>
            </a:pPr>
            <a:r>
              <a:rPr lang="en-US" sz="1000"/>
              <a:t>Baseline Neural Network Performance</a:t>
            </a:r>
          </a:p>
          <a:p>
            <a:pPr>
              <a:lnSpc>
                <a:spcPct val="110000"/>
              </a:lnSpc>
              <a:buFont typeface="Arial" panose="020B0604020202020204" pitchFamily="34" charset="0"/>
              <a:buChar char="•"/>
            </a:pPr>
            <a:r>
              <a:rPr lang="en-US" sz="1000"/>
              <a:t>Initial Random Forest Results</a:t>
            </a:r>
          </a:p>
          <a:p>
            <a:pPr>
              <a:lnSpc>
                <a:spcPct val="110000"/>
              </a:lnSpc>
              <a:buFont typeface="Arial" panose="020B0604020202020204" pitchFamily="34" charset="0"/>
              <a:buChar char="•"/>
            </a:pPr>
            <a:r>
              <a:rPr lang="en-US" sz="1000"/>
              <a:t>XGBoost Model Evaluation</a:t>
            </a:r>
          </a:p>
          <a:p>
            <a:pPr>
              <a:lnSpc>
                <a:spcPct val="110000"/>
              </a:lnSpc>
              <a:buFont typeface="Arial" panose="020B0604020202020204" pitchFamily="34" charset="0"/>
              <a:buChar char="•"/>
            </a:pPr>
            <a:r>
              <a:rPr lang="en-US" sz="1000"/>
              <a:t>Tuned Random Forest: Best Model</a:t>
            </a:r>
          </a:p>
        </p:txBody>
      </p:sp>
    </p:spTree>
    <p:extLst>
      <p:ext uri="{BB962C8B-B14F-4D97-AF65-F5344CB8AC3E}">
        <p14:creationId xmlns:p14="http://schemas.microsoft.com/office/powerpoint/2010/main" val="2165856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4183-B343-737F-9BAB-063CE5DA61AF}"/>
              </a:ext>
            </a:extLst>
          </p:cNvPr>
          <p:cNvSpPr>
            <a:spLocks noGrp="1"/>
          </p:cNvSpPr>
          <p:nvPr>
            <p:ph type="title"/>
          </p:nvPr>
        </p:nvSpPr>
        <p:spPr>
          <a:xfrm>
            <a:off x="7223912" y="822960"/>
            <a:ext cx="4243345" cy="1089702"/>
          </a:xfrm>
        </p:spPr>
        <p:txBody>
          <a:bodyPr anchor="t">
            <a:normAutofit/>
          </a:bodyPr>
          <a:lstStyle/>
          <a:p>
            <a:r>
              <a:rPr lang="en-US" sz="2300"/>
              <a:t>Hyperparameter Tuning and Evaluation Metrics</a:t>
            </a:r>
          </a:p>
        </p:txBody>
      </p:sp>
      <p:pic>
        <p:nvPicPr>
          <p:cNvPr id="5" name="Content Placeholder 4" descr="Mixer on brushed aluminiumRendered in 3D.This picture is also in my lightbox of 3D images.">
            <a:extLst>
              <a:ext uri="{FF2B5EF4-FFF2-40B4-BE49-F238E27FC236}">
                <a16:creationId xmlns:a16="http://schemas.microsoft.com/office/drawing/2014/main" id="{D1A684FE-24FE-4776-88E8-5249CF9A63F9}"/>
              </a:ext>
            </a:extLst>
          </p:cNvPr>
          <p:cNvPicPr>
            <a:picLocks noGrp="1" noChangeAspect="1"/>
          </p:cNvPicPr>
          <p:nvPr>
            <p:ph type="pic" sz="quarter" idx="15"/>
          </p:nvPr>
        </p:nvPicPr>
        <p:blipFill>
          <a:blip r:embed="rId3"/>
          <a:srcRect l="11705" r="16642"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49BF7C44-794B-8A3C-5F91-1F7C8B0FEA1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Hyperparameter Optimization</a:t>
            </a:r>
          </a:p>
          <a:p>
            <a:pPr marL="0" lvl="1" indent="0">
              <a:buFont typeface="Arial" panose="020B0604020202020204" pitchFamily="34" charset="0"/>
              <a:buNone/>
            </a:pPr>
            <a:r>
              <a:t>Adjusting model parameters to improve predictive performance and generalization.</a:t>
            </a:r>
            <a:endParaRPr lang="en-US"/>
          </a:p>
          <a:p>
            <a:pPr marL="0" indent="0">
              <a:spcBef>
                <a:spcPts val="2500"/>
              </a:spcBef>
              <a:buFont typeface="Arial" panose="020B0604020202020204" pitchFamily="34" charset="0"/>
              <a:buNone/>
            </a:pPr>
            <a:r>
              <a:rPr lang="en-US" b="1"/>
              <a:t>Performance Metrics</a:t>
            </a:r>
          </a:p>
          <a:p>
            <a:pPr marL="0" lvl="1" indent="0">
              <a:buFont typeface="Arial" panose="020B0604020202020204" pitchFamily="34" charset="0"/>
              <a:buNone/>
            </a:pPr>
            <a:r>
              <a:t>Using accuracy and AUC to evaluate and compare model effectiveness objectively.</a:t>
            </a:r>
            <a:endParaRPr lang="en-US"/>
          </a:p>
          <a:p>
            <a:pPr marL="0" indent="0">
              <a:spcBef>
                <a:spcPts val="2500"/>
              </a:spcBef>
              <a:buFont typeface="Arial" panose="020B0604020202020204" pitchFamily="34" charset="0"/>
              <a:buNone/>
            </a:pPr>
            <a:r>
              <a:rPr lang="en-US" b="1"/>
              <a:t>Best Model Selection</a:t>
            </a:r>
          </a:p>
          <a:p>
            <a:pPr marL="0" lvl="1" indent="0">
              <a:buFont typeface="Arial" panose="020B0604020202020204" pitchFamily="34" charset="0"/>
              <a:buNone/>
            </a:pPr>
            <a:r>
              <a:t>Selecting the optimal model based on thorough tuning and metric assessment.</a:t>
            </a:r>
            <a:endParaRPr lang="en-US"/>
          </a:p>
        </p:txBody>
      </p:sp>
    </p:spTree>
    <p:extLst>
      <p:ext uri="{BB962C8B-B14F-4D97-AF65-F5344CB8AC3E}">
        <p14:creationId xmlns:p14="http://schemas.microsoft.com/office/powerpoint/2010/main" val="240882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8F36-12F5-58C8-C437-94DA585D51DE}"/>
              </a:ext>
            </a:extLst>
          </p:cNvPr>
          <p:cNvSpPr>
            <a:spLocks noGrp="1"/>
          </p:cNvSpPr>
          <p:nvPr>
            <p:ph type="title"/>
          </p:nvPr>
        </p:nvSpPr>
        <p:spPr>
          <a:xfrm>
            <a:off x="213702" y="1940943"/>
            <a:ext cx="8771340" cy="4917058"/>
          </a:xfrm>
        </p:spPr>
        <p:txBody>
          <a:bodyPr anchor="b">
            <a:normAutofit/>
          </a:bodyPr>
          <a:lstStyle/>
          <a:p>
            <a:r>
              <a:rPr lang="en-US"/>
              <a:t>Baseline Neural Network Performance</a:t>
            </a:r>
          </a:p>
        </p:txBody>
      </p:sp>
    </p:spTree>
    <p:extLst>
      <p:ext uri="{BB962C8B-B14F-4D97-AF65-F5344CB8AC3E}">
        <p14:creationId xmlns:p14="http://schemas.microsoft.com/office/powerpoint/2010/main" val="4247260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2A73-B113-E03D-E0DE-300ABDF8CFB4}"/>
              </a:ext>
            </a:extLst>
          </p:cNvPr>
          <p:cNvSpPr>
            <a:spLocks noGrp="1"/>
          </p:cNvSpPr>
          <p:nvPr>
            <p:ph type="title"/>
          </p:nvPr>
        </p:nvSpPr>
        <p:spPr>
          <a:xfrm>
            <a:off x="7223912" y="822960"/>
            <a:ext cx="4243345" cy="1089702"/>
          </a:xfrm>
        </p:spPr>
        <p:txBody>
          <a:bodyPr anchor="t">
            <a:normAutofit/>
          </a:bodyPr>
          <a:lstStyle/>
          <a:p>
            <a:r>
              <a:rPr lang="en-US"/>
              <a:t>Model Architecture</a:t>
            </a:r>
          </a:p>
        </p:txBody>
      </p:sp>
      <p:pic>
        <p:nvPicPr>
          <p:cNvPr id="5" name="Content Placeholder 4">
            <a:extLst>
              <a:ext uri="{FF2B5EF4-FFF2-40B4-BE49-F238E27FC236}">
                <a16:creationId xmlns:a16="http://schemas.microsoft.com/office/drawing/2014/main" id="{6AF97611-E428-4D28-9787-DCC404FC9A2F}"/>
              </a:ext>
            </a:extLst>
          </p:cNvPr>
          <p:cNvPicPr>
            <a:picLocks noGrp="1" noChangeAspect="1"/>
          </p:cNvPicPr>
          <p:nvPr>
            <p:ph type="pic" sz="quarter" idx="15"/>
          </p:nvPr>
        </p:nvPicPr>
        <p:blipFill>
          <a:blip r:embed="rId3"/>
          <a:srcRect l="33178" r="1"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22E492BD-AD39-7009-5F9F-73AC17EE9DE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912" y="1528592"/>
            <a:ext cx="4244188" cy="4111644"/>
          </a:xfrm>
        </p:spPr>
        <p:txBody>
          <a:bodyPr>
            <a:normAutofit fontScale="92500" lnSpcReduction="10000"/>
          </a:bodyPr>
          <a:lstStyle/>
          <a:p>
            <a:r>
              <a:rPr lang="en-US" dirty="0"/>
              <a:t>Architecture: 32 → 16 → 1 (sigmoid).</a:t>
            </a:r>
          </a:p>
          <a:p>
            <a:r>
              <a:rPr lang="en-US" dirty="0"/>
              <a:t>Simple structure; no regularization, no class weighting.</a:t>
            </a:r>
          </a:p>
          <a:p>
            <a:r>
              <a:rPr lang="en-US" b="1" dirty="0"/>
              <a:t>Accuracy:</a:t>
            </a:r>
            <a:r>
              <a:rPr lang="en-US" dirty="0"/>
              <a:t> 0.475</a:t>
            </a:r>
          </a:p>
          <a:p>
            <a:r>
              <a:rPr lang="en-US" b="1" dirty="0"/>
              <a:t>AUC:</a:t>
            </a:r>
            <a:r>
              <a:rPr lang="en-US" dirty="0"/>
              <a:t> 0.50</a:t>
            </a:r>
          </a:p>
          <a:p>
            <a:r>
              <a:rPr lang="en-US" b="1" dirty="0"/>
              <a:t>Recall for Class 1 (disease): 0.00</a:t>
            </a:r>
            <a:endParaRPr lang="en-US" dirty="0"/>
          </a:p>
          <a:p>
            <a:r>
              <a:rPr lang="en-US" dirty="0"/>
              <a:t>Model predicted majority class only → clinically unacceptable.</a:t>
            </a:r>
          </a:p>
          <a:p>
            <a:pPr>
              <a:buNone/>
            </a:pPr>
            <a:r>
              <a:rPr lang="en-US" b="1" dirty="0"/>
              <a:t>Drawbacks</a:t>
            </a:r>
          </a:p>
          <a:p>
            <a:r>
              <a:rPr lang="en-US" dirty="0"/>
              <a:t>Underfit due to small dataset and shallow network.</a:t>
            </a:r>
          </a:p>
          <a:p>
            <a:r>
              <a:rPr lang="en-US" dirty="0"/>
              <a:t>Sensitive to imbalance without </a:t>
            </a:r>
            <a:r>
              <a:rPr lang="en-US" dirty="0" err="1"/>
              <a:t>class_weight</a:t>
            </a:r>
            <a:r>
              <a:rPr lang="en-US" dirty="0"/>
              <a:t>.</a:t>
            </a:r>
          </a:p>
          <a:p>
            <a:r>
              <a:rPr lang="en-US" dirty="0"/>
              <a:t>Not optimal for structured medical data.</a:t>
            </a:r>
          </a:p>
        </p:txBody>
      </p:sp>
    </p:spTree>
    <p:extLst>
      <p:ext uri="{BB962C8B-B14F-4D97-AF65-F5344CB8AC3E}">
        <p14:creationId xmlns:p14="http://schemas.microsoft.com/office/powerpoint/2010/main" val="2595705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D125-BB8E-10C6-E5E6-51E9191C10B9}"/>
              </a:ext>
            </a:extLst>
          </p:cNvPr>
          <p:cNvSpPr>
            <a:spLocks noGrp="1"/>
          </p:cNvSpPr>
          <p:nvPr>
            <p:ph type="title"/>
          </p:nvPr>
        </p:nvSpPr>
        <p:spPr>
          <a:xfrm>
            <a:off x="7223912" y="822960"/>
            <a:ext cx="4243345" cy="1089702"/>
          </a:xfrm>
        </p:spPr>
        <p:txBody>
          <a:bodyPr anchor="t">
            <a:normAutofit/>
          </a:bodyPr>
          <a:lstStyle/>
          <a:p>
            <a:r>
              <a:rPr lang="en-US" sz="2100" dirty="0"/>
              <a:t>Observed Performance: Accuracy 0.47, AUC 0.50</a:t>
            </a:r>
          </a:p>
        </p:txBody>
      </p:sp>
      <p:sp>
        <p:nvSpPr>
          <p:cNvPr id="4" name="Content Placeholder 3">
            <a:extLst>
              <a:ext uri="{FF2B5EF4-FFF2-40B4-BE49-F238E27FC236}">
                <a16:creationId xmlns:a16="http://schemas.microsoft.com/office/drawing/2014/main" id="{4440D890-7A56-5339-D120-2BFA8912406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dirty="0"/>
              <a:t>Low Predictive Accuracy</a:t>
            </a:r>
          </a:p>
          <a:p>
            <a:pPr marL="0" lvl="1" indent="0">
              <a:buFont typeface="Arial" panose="020B0604020202020204" pitchFamily="34" charset="0"/>
              <a:buNone/>
            </a:pPr>
            <a:r>
              <a:rPr dirty="0"/>
              <a:t>The model's accuracy of 0.47 indicates performance slightly below or near random guessing.</a:t>
            </a:r>
            <a:endParaRPr lang="en-US" dirty="0"/>
          </a:p>
          <a:p>
            <a:pPr marL="0" indent="0">
              <a:spcBef>
                <a:spcPts val="2500"/>
              </a:spcBef>
              <a:buFont typeface="Arial" panose="020B0604020202020204" pitchFamily="34" charset="0"/>
              <a:buNone/>
            </a:pPr>
            <a:r>
              <a:rPr lang="en-US" b="1" dirty="0"/>
              <a:t>AUC Near Random Level</a:t>
            </a:r>
          </a:p>
          <a:p>
            <a:pPr marL="0" lvl="1" indent="0">
              <a:buFont typeface="Arial" panose="020B0604020202020204" pitchFamily="34" charset="0"/>
              <a:buNone/>
            </a:pPr>
            <a:r>
              <a:rPr dirty="0"/>
              <a:t>An AUC of 0.50 suggests the model does not effectively distinguish between classes.</a:t>
            </a:r>
            <a:endParaRPr lang="en-US" dirty="0"/>
          </a:p>
        </p:txBody>
      </p:sp>
      <p:pic>
        <p:nvPicPr>
          <p:cNvPr id="8" name="Picture Placeholder 7" descr="A graph with a line&#10;&#10;AI-generated content may be incorrect.">
            <a:extLst>
              <a:ext uri="{FF2B5EF4-FFF2-40B4-BE49-F238E27FC236}">
                <a16:creationId xmlns:a16="http://schemas.microsoft.com/office/drawing/2014/main" id="{B5407BBB-8745-F5D0-D91B-0C68AC47C335}"/>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9748" r="9748"/>
          <a:stretch>
            <a:fillRect/>
          </a:stretch>
        </p:blipFill>
        <p:spPr/>
      </p:pic>
    </p:spTree>
    <p:extLst>
      <p:ext uri="{BB962C8B-B14F-4D97-AF65-F5344CB8AC3E}">
        <p14:creationId xmlns:p14="http://schemas.microsoft.com/office/powerpoint/2010/main" val="87073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DCEA-D9D9-8102-97FC-F58ECEC58758}"/>
              </a:ext>
            </a:extLst>
          </p:cNvPr>
          <p:cNvSpPr>
            <a:spLocks noGrp="1"/>
          </p:cNvSpPr>
          <p:nvPr>
            <p:ph type="title"/>
          </p:nvPr>
        </p:nvSpPr>
        <p:spPr>
          <a:xfrm>
            <a:off x="7223912" y="822960"/>
            <a:ext cx="4243345" cy="1089702"/>
          </a:xfrm>
        </p:spPr>
        <p:txBody>
          <a:bodyPr anchor="t">
            <a:normAutofit/>
          </a:bodyPr>
          <a:lstStyle/>
          <a:p>
            <a:r>
              <a:rPr lang="en-US"/>
              <a:t>Analysis of Limitations</a:t>
            </a:r>
          </a:p>
        </p:txBody>
      </p:sp>
      <p:pic>
        <p:nvPicPr>
          <p:cNvPr id="5" name="Content Placeholder 4">
            <a:extLst>
              <a:ext uri="{FF2B5EF4-FFF2-40B4-BE49-F238E27FC236}">
                <a16:creationId xmlns:a16="http://schemas.microsoft.com/office/drawing/2014/main" id="{A71E0F7D-60D1-439E-A167-B6DADFB917E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5273" r="5273"/>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7993F75B-5FD9-168A-E668-F8D6A4815CC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Identifying Model Limitations</a:t>
            </a:r>
          </a:p>
          <a:p>
            <a:pPr marL="0" lvl="1" indent="0">
              <a:buFont typeface="Arial" panose="020B0604020202020204" pitchFamily="34" charset="0"/>
              <a:buNone/>
            </a:pPr>
            <a:r>
              <a:t>Performance results revealed weaknesses in the current model requiring further investigation and refinement.</a:t>
            </a:r>
            <a:endParaRPr lang="en-US"/>
          </a:p>
          <a:p>
            <a:pPr marL="0" indent="0">
              <a:spcBef>
                <a:spcPts val="2500"/>
              </a:spcBef>
              <a:buFont typeface="Arial" panose="020B0604020202020204" pitchFamily="34" charset="0"/>
              <a:buNone/>
            </a:pPr>
            <a:r>
              <a:rPr lang="en-US" b="1"/>
              <a:t>Impact on Dataset Suitability</a:t>
            </a:r>
          </a:p>
          <a:p>
            <a:pPr marL="0" lvl="1" indent="0">
              <a:buFont typeface="Arial" panose="020B0604020202020204" pitchFamily="34" charset="0"/>
              <a:buNone/>
            </a:pPr>
            <a:r>
              <a:t>Limitations indicated the need for models better tailored to the specific characteristics of the dataset.</a:t>
            </a:r>
            <a:endParaRPr lang="en-US"/>
          </a:p>
          <a:p>
            <a:pPr marL="0" indent="0">
              <a:spcBef>
                <a:spcPts val="2500"/>
              </a:spcBef>
              <a:buFont typeface="Arial" panose="020B0604020202020204" pitchFamily="34" charset="0"/>
              <a:buNone/>
            </a:pPr>
            <a:r>
              <a:rPr lang="en-US" b="1"/>
              <a:t>Exploring Advanced Models</a:t>
            </a:r>
          </a:p>
          <a:p>
            <a:pPr marL="0" lvl="1" indent="0">
              <a:buFont typeface="Arial" panose="020B0604020202020204" pitchFamily="34" charset="0"/>
              <a:buNone/>
            </a:pPr>
            <a:r>
              <a:t>The findings encouraged pursuit of more sophisticated models to improve accuracy and efficiency.</a:t>
            </a:r>
            <a:endParaRPr lang="en-US"/>
          </a:p>
        </p:txBody>
      </p:sp>
    </p:spTree>
    <p:extLst>
      <p:ext uri="{BB962C8B-B14F-4D97-AF65-F5344CB8AC3E}">
        <p14:creationId xmlns:p14="http://schemas.microsoft.com/office/powerpoint/2010/main" val="256718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7702-6264-E66D-DFAF-2B5149E55209}"/>
              </a:ext>
            </a:extLst>
          </p:cNvPr>
          <p:cNvSpPr>
            <a:spLocks noGrp="1"/>
          </p:cNvSpPr>
          <p:nvPr>
            <p:ph type="title"/>
          </p:nvPr>
        </p:nvSpPr>
        <p:spPr>
          <a:xfrm>
            <a:off x="213702" y="1940943"/>
            <a:ext cx="8771340" cy="4917058"/>
          </a:xfrm>
        </p:spPr>
        <p:txBody>
          <a:bodyPr anchor="b">
            <a:normAutofit/>
          </a:bodyPr>
          <a:lstStyle/>
          <a:p>
            <a:r>
              <a:rPr lang="en-US"/>
              <a:t>Initial Random Forest Results</a:t>
            </a:r>
          </a:p>
        </p:txBody>
      </p:sp>
    </p:spTree>
    <p:extLst>
      <p:ext uri="{BB962C8B-B14F-4D97-AF65-F5344CB8AC3E}">
        <p14:creationId xmlns:p14="http://schemas.microsoft.com/office/powerpoint/2010/main" val="3063248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D5DB-3788-42AC-0583-F80236DF0B44}"/>
              </a:ext>
            </a:extLst>
          </p:cNvPr>
          <p:cNvSpPr>
            <a:spLocks noGrp="1"/>
          </p:cNvSpPr>
          <p:nvPr>
            <p:ph type="title"/>
          </p:nvPr>
        </p:nvSpPr>
        <p:spPr>
          <a:xfrm>
            <a:off x="7284469" y="0"/>
            <a:ext cx="4243345" cy="1089702"/>
          </a:xfrm>
        </p:spPr>
        <p:txBody>
          <a:bodyPr anchor="t">
            <a:normAutofit/>
          </a:bodyPr>
          <a:lstStyle/>
          <a:p>
            <a:r>
              <a:rPr lang="en-US" sz="2300" dirty="0"/>
              <a:t>Model Accuracy (0.8852) and AUC (0.9453)</a:t>
            </a:r>
          </a:p>
        </p:txBody>
      </p:sp>
      <p:pic>
        <p:nvPicPr>
          <p:cNvPr id="5" name="Content Placeholder 4">
            <a:extLst>
              <a:ext uri="{FF2B5EF4-FFF2-40B4-BE49-F238E27FC236}">
                <a16:creationId xmlns:a16="http://schemas.microsoft.com/office/drawing/2014/main" id="{D978F60F-8444-4864-AC7B-95FE4D44A6F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9746" r="9746"/>
          <a:stretch/>
        </p:blipFill>
        <p:spPr>
          <a:xfrm>
            <a:off x="20" y="10"/>
            <a:ext cx="6503726" cy="6058730"/>
          </a:xfrm>
          <a:prstGeom prst="rect">
            <a:avLst/>
          </a:prstGeom>
          <a:noFill/>
        </p:spPr>
      </p:pic>
      <p:sp>
        <p:nvSpPr>
          <p:cNvPr id="4" name="Content Placeholder 3">
            <a:extLst>
              <a:ext uri="{FF2B5EF4-FFF2-40B4-BE49-F238E27FC236}">
                <a16:creationId xmlns:a16="http://schemas.microsoft.com/office/drawing/2014/main" id="{3FAFD6EA-1EDF-8ECA-E510-114DDB4BE55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28681" y="1005711"/>
            <a:ext cx="4244188" cy="4111644"/>
          </a:xfrm>
        </p:spPr>
        <p:txBody>
          <a:bodyPr>
            <a:normAutofit/>
          </a:bodyPr>
          <a:lstStyle/>
          <a:p>
            <a:pPr marL="0" indent="0">
              <a:spcBef>
                <a:spcPts val="2500"/>
              </a:spcBef>
              <a:buFont typeface="Arial" panose="020B0604020202020204" pitchFamily="34" charset="0"/>
              <a:buNone/>
            </a:pPr>
            <a:r>
              <a:rPr lang="en-US" b="1" dirty="0"/>
              <a:t>High Model Accuracy</a:t>
            </a:r>
          </a:p>
          <a:p>
            <a:pPr marL="0" lvl="1" indent="0">
              <a:buFont typeface="Arial" panose="020B0604020202020204" pitchFamily="34" charset="0"/>
              <a:buNone/>
            </a:pPr>
            <a:r>
              <a:rPr dirty="0"/>
              <a:t>The random forest model achieved an accuracy of 0.8852, demonstrating reliable classification performance.</a:t>
            </a:r>
            <a:endParaRPr lang="en-US" dirty="0"/>
          </a:p>
          <a:p>
            <a:pPr marL="0" indent="0">
              <a:spcBef>
                <a:spcPts val="2500"/>
              </a:spcBef>
              <a:buFont typeface="Arial" panose="020B0604020202020204" pitchFamily="34" charset="0"/>
              <a:buNone/>
            </a:pPr>
            <a:r>
              <a:rPr lang="en-US" b="1" dirty="0"/>
              <a:t>Strong AUC Score</a:t>
            </a:r>
          </a:p>
          <a:p>
            <a:pPr marL="0" lvl="1" indent="0">
              <a:buFont typeface="Arial" panose="020B0604020202020204" pitchFamily="34" charset="0"/>
              <a:buNone/>
            </a:pPr>
            <a:r>
              <a:rPr dirty="0"/>
              <a:t>An AUC of 0.9453 indicates excellent ability to distinguish between classes in the dataset.</a:t>
            </a:r>
            <a:endParaRPr lang="en-US" dirty="0"/>
          </a:p>
        </p:txBody>
      </p:sp>
      <p:pic>
        <p:nvPicPr>
          <p:cNvPr id="6" name="Picture 5" descr="A graph of a graph&#10;&#10;AI-generated content may be incorrect.">
            <a:extLst>
              <a:ext uri="{FF2B5EF4-FFF2-40B4-BE49-F238E27FC236}">
                <a16:creationId xmlns:a16="http://schemas.microsoft.com/office/drawing/2014/main" id="{881E0EC5-B12B-338D-27D0-8AE95E3B5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681" y="3429000"/>
            <a:ext cx="4572000" cy="3429000"/>
          </a:xfrm>
          <a:prstGeom prst="rect">
            <a:avLst/>
          </a:prstGeom>
        </p:spPr>
      </p:pic>
    </p:spTree>
    <p:extLst>
      <p:ext uri="{BB962C8B-B14F-4D97-AF65-F5344CB8AC3E}">
        <p14:creationId xmlns:p14="http://schemas.microsoft.com/office/powerpoint/2010/main" val="272826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51B5-ACFF-7568-7AC2-D43C6F8B1660}"/>
              </a:ext>
            </a:extLst>
          </p:cNvPr>
          <p:cNvSpPr>
            <a:spLocks noGrp="1"/>
          </p:cNvSpPr>
          <p:nvPr>
            <p:ph type="title"/>
          </p:nvPr>
        </p:nvSpPr>
        <p:spPr>
          <a:xfrm>
            <a:off x="8204924" y="757536"/>
            <a:ext cx="4243345" cy="1089702"/>
          </a:xfrm>
        </p:spPr>
        <p:txBody>
          <a:bodyPr anchor="t">
            <a:normAutofit/>
          </a:bodyPr>
          <a:lstStyle/>
          <a:p>
            <a:r>
              <a:rPr lang="en-US" dirty="0"/>
              <a:t>Key Model Advantages</a:t>
            </a:r>
          </a:p>
        </p:txBody>
      </p:sp>
      <p:pic>
        <p:nvPicPr>
          <p:cNvPr id="5" name="Content Placeholder 4">
            <a:extLst>
              <a:ext uri="{FF2B5EF4-FFF2-40B4-BE49-F238E27FC236}">
                <a16:creationId xmlns:a16="http://schemas.microsoft.com/office/drawing/2014/main" id="{2D22A101-98E7-4271-B3C6-EDC76B8430D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4764" t="-1390" r="760" b="-654"/>
          <a:stretch>
            <a:fillRect/>
          </a:stretch>
        </p:blipFill>
        <p:spPr>
          <a:xfrm>
            <a:off x="-436005" y="9"/>
            <a:ext cx="8459714" cy="6225177"/>
          </a:xfrm>
          <a:prstGeom prst="rect">
            <a:avLst/>
          </a:prstGeom>
          <a:noFill/>
        </p:spPr>
      </p:pic>
      <p:sp>
        <p:nvSpPr>
          <p:cNvPr id="4" name="Content Placeholder 3">
            <a:extLst>
              <a:ext uri="{FF2B5EF4-FFF2-40B4-BE49-F238E27FC236}">
                <a16:creationId xmlns:a16="http://schemas.microsoft.com/office/drawing/2014/main" id="{6E7B0390-720C-D8F2-C620-E16EC36D13D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23709" y="1988820"/>
            <a:ext cx="4244188" cy="4111644"/>
          </a:xfrm>
        </p:spPr>
        <p:txBody>
          <a:bodyPr>
            <a:normAutofit/>
          </a:bodyPr>
          <a:lstStyle/>
          <a:p>
            <a:pPr marL="0" indent="0">
              <a:spcBef>
                <a:spcPts val="2500"/>
              </a:spcBef>
              <a:buFont typeface="Arial" panose="020B0604020202020204" pitchFamily="34" charset="0"/>
              <a:buNone/>
            </a:pPr>
            <a:r>
              <a:rPr lang="en-US" b="1" dirty="0"/>
              <a:t>Handling Feature Interactions</a:t>
            </a:r>
          </a:p>
          <a:p>
            <a:pPr marL="0" lvl="1" indent="0">
              <a:buFont typeface="Arial" panose="020B0604020202020204" pitchFamily="34" charset="0"/>
              <a:buNone/>
            </a:pPr>
            <a:r>
              <a:rPr dirty="0"/>
              <a:t>The model effectively manages complex interactions between features, improving prediction accuracy.</a:t>
            </a:r>
            <a:endParaRPr lang="en-US" dirty="0"/>
          </a:p>
          <a:p>
            <a:pPr marL="0" indent="0">
              <a:spcBef>
                <a:spcPts val="2500"/>
              </a:spcBef>
              <a:buFont typeface="Arial" panose="020B0604020202020204" pitchFamily="34" charset="0"/>
              <a:buNone/>
            </a:pPr>
            <a:r>
              <a:rPr lang="en-US" b="1" dirty="0"/>
              <a:t>Resistance to Overfitting</a:t>
            </a:r>
          </a:p>
          <a:p>
            <a:pPr marL="0" lvl="1" indent="0">
              <a:buFont typeface="Arial" panose="020B0604020202020204" pitchFamily="34" charset="0"/>
              <a:buNone/>
            </a:pPr>
            <a:r>
              <a:rPr dirty="0"/>
              <a:t>The model maintains strong performance by avoiding overfitting on the dataset, ensuring generalization.</a:t>
            </a:r>
            <a:endParaRPr lang="en-US" dirty="0"/>
          </a:p>
        </p:txBody>
      </p:sp>
    </p:spTree>
    <p:extLst>
      <p:ext uri="{BB962C8B-B14F-4D97-AF65-F5344CB8AC3E}">
        <p14:creationId xmlns:p14="http://schemas.microsoft.com/office/powerpoint/2010/main" val="3606186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ABE8-4FC6-B62C-9A80-BE8F1543C4A6}"/>
              </a:ext>
            </a:extLst>
          </p:cNvPr>
          <p:cNvSpPr>
            <a:spLocks noGrp="1"/>
          </p:cNvSpPr>
          <p:nvPr>
            <p:ph type="title"/>
          </p:nvPr>
        </p:nvSpPr>
        <p:spPr>
          <a:xfrm>
            <a:off x="8018093" y="881616"/>
            <a:ext cx="4243345" cy="1089702"/>
          </a:xfrm>
        </p:spPr>
        <p:txBody>
          <a:bodyPr anchor="t">
            <a:normAutofit/>
          </a:bodyPr>
          <a:lstStyle/>
          <a:p>
            <a:r>
              <a:rPr lang="en-US" dirty="0"/>
              <a:t>Drawbacks and Areas for Improvement</a:t>
            </a:r>
          </a:p>
        </p:txBody>
      </p:sp>
      <p:pic>
        <p:nvPicPr>
          <p:cNvPr id="5" name="Content Placeholder 4">
            <a:extLst>
              <a:ext uri="{FF2B5EF4-FFF2-40B4-BE49-F238E27FC236}">
                <a16:creationId xmlns:a16="http://schemas.microsoft.com/office/drawing/2014/main" id="{A9B73A11-F1E6-4DB6-8C45-FBFD0E5C69B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787" t="-2085" r="1355" b="4904"/>
          <a:stretch>
            <a:fillRect/>
          </a:stretch>
        </p:blipFill>
        <p:spPr>
          <a:xfrm>
            <a:off x="19" y="10"/>
            <a:ext cx="7878355" cy="5928451"/>
          </a:xfrm>
          <a:prstGeom prst="rect">
            <a:avLst/>
          </a:prstGeom>
          <a:noFill/>
        </p:spPr>
      </p:pic>
      <p:sp>
        <p:nvSpPr>
          <p:cNvPr id="4" name="Content Placeholder 3">
            <a:extLst>
              <a:ext uri="{FF2B5EF4-FFF2-40B4-BE49-F238E27FC236}">
                <a16:creationId xmlns:a16="http://schemas.microsoft.com/office/drawing/2014/main" id="{5913FAAE-87A3-2D2C-D9BF-3CAC50408B8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947812" y="1864740"/>
            <a:ext cx="4244188" cy="4111644"/>
          </a:xfrm>
        </p:spPr>
        <p:txBody>
          <a:bodyPr>
            <a:normAutofit/>
          </a:bodyPr>
          <a:lstStyle/>
          <a:p>
            <a:pPr marL="0" indent="0">
              <a:spcBef>
                <a:spcPts val="2500"/>
              </a:spcBef>
              <a:buFont typeface="Arial" panose="020B0604020202020204" pitchFamily="34" charset="0"/>
              <a:buNone/>
            </a:pPr>
            <a:r>
              <a:rPr lang="en-US" b="1" dirty="0"/>
              <a:t>Need for Model Tuning</a:t>
            </a:r>
          </a:p>
          <a:p>
            <a:pPr marL="0" lvl="1" indent="0">
              <a:buFont typeface="Arial" panose="020B0604020202020204" pitchFamily="34" charset="0"/>
              <a:buNone/>
            </a:pPr>
            <a:r>
              <a:rPr dirty="0"/>
              <a:t>Further tuning of model parameters is essential to enhance prediction accuracy, especially for minority classes.</a:t>
            </a:r>
            <a:endParaRPr lang="en-US" dirty="0"/>
          </a:p>
          <a:p>
            <a:pPr marL="0" indent="0">
              <a:spcBef>
                <a:spcPts val="2500"/>
              </a:spcBef>
              <a:buFont typeface="Arial" panose="020B0604020202020204" pitchFamily="34" charset="0"/>
              <a:buNone/>
            </a:pPr>
            <a:r>
              <a:rPr lang="en-US" b="1" dirty="0"/>
              <a:t>Balancing Data</a:t>
            </a:r>
          </a:p>
          <a:p>
            <a:pPr marL="0" lvl="1" indent="0">
              <a:buFont typeface="Arial" panose="020B0604020202020204" pitchFamily="34" charset="0"/>
              <a:buNone/>
            </a:pPr>
            <a:r>
              <a:rPr dirty="0"/>
              <a:t>Balancing datasets helps improve model fairness and boosts overall generalization across different classes.</a:t>
            </a:r>
            <a:endParaRPr lang="en-US" dirty="0"/>
          </a:p>
        </p:txBody>
      </p:sp>
    </p:spTree>
    <p:extLst>
      <p:ext uri="{BB962C8B-B14F-4D97-AF65-F5344CB8AC3E}">
        <p14:creationId xmlns:p14="http://schemas.microsoft.com/office/powerpoint/2010/main" val="34835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318-CD5D-D604-E1BE-489F6431F3F3}"/>
              </a:ext>
            </a:extLst>
          </p:cNvPr>
          <p:cNvSpPr>
            <a:spLocks noGrp="1"/>
          </p:cNvSpPr>
          <p:nvPr>
            <p:ph type="title"/>
          </p:nvPr>
        </p:nvSpPr>
        <p:spPr>
          <a:xfrm>
            <a:off x="213702" y="1940943"/>
            <a:ext cx="8771340" cy="4917058"/>
          </a:xfrm>
        </p:spPr>
        <p:txBody>
          <a:bodyPr anchor="b">
            <a:normAutofit/>
          </a:bodyPr>
          <a:lstStyle/>
          <a:p>
            <a:r>
              <a:rPr lang="en-US"/>
              <a:t>XGBoost Model Evaluation</a:t>
            </a:r>
          </a:p>
        </p:txBody>
      </p:sp>
    </p:spTree>
    <p:extLst>
      <p:ext uri="{BB962C8B-B14F-4D97-AF65-F5344CB8AC3E}">
        <p14:creationId xmlns:p14="http://schemas.microsoft.com/office/powerpoint/2010/main" val="1381110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A967-6B92-4335-3EB2-2C397B1FC548}"/>
              </a:ext>
            </a:extLst>
          </p:cNvPr>
          <p:cNvSpPr>
            <a:spLocks noGrp="1"/>
          </p:cNvSpPr>
          <p:nvPr>
            <p:ph type="title"/>
          </p:nvPr>
        </p:nvSpPr>
        <p:spPr>
          <a:xfrm>
            <a:off x="213702" y="1940943"/>
            <a:ext cx="8771340" cy="4917058"/>
          </a:xfrm>
        </p:spPr>
        <p:txBody>
          <a:bodyPr anchor="b">
            <a:normAutofit/>
          </a:bodyPr>
          <a:lstStyle/>
          <a:p>
            <a:r>
              <a:rPr lang="en-US" dirty="0"/>
              <a:t>Cicada 3301</a:t>
            </a:r>
          </a:p>
        </p:txBody>
      </p:sp>
      <p:sp>
        <p:nvSpPr>
          <p:cNvPr id="5" name="TextBox 4">
            <a:extLst>
              <a:ext uri="{FF2B5EF4-FFF2-40B4-BE49-F238E27FC236}">
                <a16:creationId xmlns:a16="http://schemas.microsoft.com/office/drawing/2014/main" id="{4647076B-8ECE-14DC-06E4-8525988D7902}"/>
              </a:ext>
            </a:extLst>
          </p:cNvPr>
          <p:cNvSpPr txBox="1"/>
          <p:nvPr/>
        </p:nvSpPr>
        <p:spPr>
          <a:xfrm>
            <a:off x="652494" y="599538"/>
            <a:ext cx="6210046" cy="461665"/>
          </a:xfrm>
          <a:prstGeom prst="rect">
            <a:avLst/>
          </a:prstGeom>
          <a:noFill/>
        </p:spPr>
        <p:txBody>
          <a:bodyPr wrap="square">
            <a:spAutoFit/>
          </a:bodyPr>
          <a:lstStyle/>
          <a:p>
            <a:r>
              <a:rPr lang="en-US" sz="2400" dirty="0"/>
              <a:t>HDP using AI</a:t>
            </a:r>
          </a:p>
        </p:txBody>
      </p:sp>
      <p:sp>
        <p:nvSpPr>
          <p:cNvPr id="7" name="TextBox 6">
            <a:extLst>
              <a:ext uri="{FF2B5EF4-FFF2-40B4-BE49-F238E27FC236}">
                <a16:creationId xmlns:a16="http://schemas.microsoft.com/office/drawing/2014/main" id="{E2002EEA-2A4A-7CC1-E2A3-7BEE9C5AE968}"/>
              </a:ext>
            </a:extLst>
          </p:cNvPr>
          <p:cNvSpPr txBox="1"/>
          <p:nvPr/>
        </p:nvSpPr>
        <p:spPr>
          <a:xfrm>
            <a:off x="822050" y="1529185"/>
            <a:ext cx="7225879" cy="2908617"/>
          </a:xfrm>
          <a:prstGeom prst="rect">
            <a:avLst/>
          </a:prstGeom>
          <a:noFill/>
        </p:spPr>
        <p:txBody>
          <a:bodyPr wrap="square">
            <a:spAutoFit/>
          </a:bodyPr>
          <a:lstStyle/>
          <a:p>
            <a:pPr marL="285750" indent="-285750">
              <a:lnSpc>
                <a:spcPct val="110000"/>
              </a:lnSpc>
              <a:buFont typeface="Wingdings" panose="05000000000000000000" pitchFamily="2" charset="2"/>
              <a:buChar char="q"/>
            </a:pPr>
            <a:r>
              <a:rPr lang="en-US" sz="2400" dirty="0"/>
              <a:t>Paper Title: Heart Disease Prediction Using AI.</a:t>
            </a:r>
          </a:p>
          <a:p>
            <a:pPr marL="285750" indent="-285750">
              <a:lnSpc>
                <a:spcPct val="110000"/>
              </a:lnSpc>
              <a:buFont typeface="Wingdings" panose="05000000000000000000" pitchFamily="2" charset="2"/>
              <a:buChar char="q"/>
            </a:pPr>
            <a:r>
              <a:rPr lang="en-US" sz="2400" dirty="0"/>
              <a:t>Presenters: Vignesh Balaji and Thenmozhi</a:t>
            </a:r>
          </a:p>
          <a:p>
            <a:pPr marL="285750" indent="-285750">
              <a:lnSpc>
                <a:spcPct val="110000"/>
              </a:lnSpc>
              <a:buFont typeface="Wingdings" panose="05000000000000000000" pitchFamily="2" charset="2"/>
              <a:buChar char="q"/>
            </a:pPr>
            <a:r>
              <a:rPr lang="en-US" sz="2400" dirty="0"/>
              <a:t>Course Code: </a:t>
            </a:r>
            <a:r>
              <a:rPr lang="en-US" sz="2400" b="1" dirty="0">
                <a:hlinkClick r:id="rId3" tooltip="CSC65001_25FA Neural Networks"/>
              </a:rPr>
              <a:t>CSC65001_25FA Neural Networks</a:t>
            </a:r>
            <a:endParaRPr lang="en-US" sz="2400" b="1" dirty="0"/>
          </a:p>
          <a:p>
            <a:pPr marL="285750" indent="-285750">
              <a:lnSpc>
                <a:spcPct val="110000"/>
              </a:lnSpc>
              <a:buFont typeface="Wingdings" panose="05000000000000000000" pitchFamily="2" charset="2"/>
              <a:buChar char="q"/>
            </a:pPr>
            <a:r>
              <a:rPr lang="en-US" sz="2400" dirty="0"/>
              <a:t>Course name: Neural Networks</a:t>
            </a:r>
          </a:p>
          <a:p>
            <a:pPr marL="285750" indent="-285750">
              <a:lnSpc>
                <a:spcPct val="110000"/>
              </a:lnSpc>
              <a:buFont typeface="Wingdings" panose="05000000000000000000" pitchFamily="2" charset="2"/>
              <a:buChar char="q"/>
            </a:pPr>
            <a:r>
              <a:rPr lang="en-US" sz="2400" dirty="0"/>
              <a:t>Course Instructor: Prof. Soumyashree Sahoo</a:t>
            </a:r>
          </a:p>
          <a:p>
            <a:pPr marL="285750" indent="-285750">
              <a:lnSpc>
                <a:spcPct val="110000"/>
              </a:lnSpc>
              <a:buFont typeface="Wingdings" panose="05000000000000000000" pitchFamily="2" charset="2"/>
              <a:buChar char="q"/>
            </a:pPr>
            <a:r>
              <a:rPr lang="en-US" sz="2400" dirty="0"/>
              <a:t>Date of submission: 12/05/2025 </a:t>
            </a:r>
          </a:p>
        </p:txBody>
      </p:sp>
    </p:spTree>
    <p:extLst>
      <p:ext uri="{BB962C8B-B14F-4D97-AF65-F5344CB8AC3E}">
        <p14:creationId xmlns:p14="http://schemas.microsoft.com/office/powerpoint/2010/main" val="907831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9FF7-342E-EC27-A8B6-B9C6C5C401CC}"/>
              </a:ext>
            </a:extLst>
          </p:cNvPr>
          <p:cNvSpPr>
            <a:spLocks noGrp="1"/>
          </p:cNvSpPr>
          <p:nvPr>
            <p:ph type="title"/>
          </p:nvPr>
        </p:nvSpPr>
        <p:spPr>
          <a:xfrm>
            <a:off x="7223912" y="822960"/>
            <a:ext cx="4243345" cy="1089702"/>
          </a:xfrm>
        </p:spPr>
        <p:txBody>
          <a:bodyPr anchor="t">
            <a:normAutofit/>
          </a:bodyPr>
          <a:lstStyle/>
          <a:p>
            <a:r>
              <a:rPr lang="en-US" sz="2300"/>
              <a:t>Model Accuracy (0.8689) and AUC (0.9394)</a:t>
            </a:r>
          </a:p>
        </p:txBody>
      </p:sp>
      <p:pic>
        <p:nvPicPr>
          <p:cNvPr id="5" name="Content Placeholder 4">
            <a:extLst>
              <a:ext uri="{FF2B5EF4-FFF2-40B4-BE49-F238E27FC236}">
                <a16:creationId xmlns:a16="http://schemas.microsoft.com/office/drawing/2014/main" id="{91B974BD-FAF4-4E8C-A0CF-19DC3398A4C7}"/>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5273" r="5273"/>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43096754-C62A-5A1D-5DCF-390DBED89C2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Model Accuracy</a:t>
            </a:r>
          </a:p>
          <a:p>
            <a:pPr marL="0" lvl="1" indent="0">
              <a:buFont typeface="Arial" panose="020B0604020202020204" pitchFamily="34" charset="0"/>
              <a:buNone/>
            </a:pPr>
            <a:r>
              <a:t>XGBoost achieved an accuracy of 0.8689, indicating reliable prediction performance.</a:t>
            </a:r>
            <a:endParaRPr lang="en-US"/>
          </a:p>
          <a:p>
            <a:pPr marL="0" indent="0">
              <a:spcBef>
                <a:spcPts val="2500"/>
              </a:spcBef>
              <a:buFont typeface="Arial" panose="020B0604020202020204" pitchFamily="34" charset="0"/>
              <a:buNone/>
            </a:pPr>
            <a:r>
              <a:rPr lang="en-US" b="1"/>
              <a:t>Area Under Curve (AUC)</a:t>
            </a:r>
          </a:p>
          <a:p>
            <a:pPr marL="0" lvl="1" indent="0">
              <a:buFont typeface="Arial" panose="020B0604020202020204" pitchFamily="34" charset="0"/>
              <a:buNone/>
            </a:pPr>
            <a:r>
              <a:t>The model's AUC of 0.9394 reflects strong classification capability and discrimination power.</a:t>
            </a:r>
            <a:endParaRPr lang="en-US"/>
          </a:p>
          <a:p>
            <a:pPr marL="0" indent="0">
              <a:spcBef>
                <a:spcPts val="2500"/>
              </a:spcBef>
              <a:buFont typeface="Arial" panose="020B0604020202020204" pitchFamily="34" charset="0"/>
              <a:buNone/>
            </a:pPr>
            <a:r>
              <a:rPr lang="en-US" b="1"/>
              <a:t>Comparative Performance</a:t>
            </a:r>
          </a:p>
          <a:p>
            <a:pPr marL="0" lvl="1" indent="0">
              <a:buFont typeface="Arial" panose="020B0604020202020204" pitchFamily="34" charset="0"/>
              <a:buNone/>
            </a:pPr>
            <a:r>
              <a:t>XGBoost performance is competitive but slightly below Random Forest in both accuracy and AUC.</a:t>
            </a:r>
            <a:endParaRPr lang="en-US"/>
          </a:p>
        </p:txBody>
      </p:sp>
    </p:spTree>
    <p:extLst>
      <p:ext uri="{BB962C8B-B14F-4D97-AF65-F5344CB8AC3E}">
        <p14:creationId xmlns:p14="http://schemas.microsoft.com/office/powerpoint/2010/main" val="249351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89BF-69F7-F09B-6D3A-970AA713EB00}"/>
              </a:ext>
            </a:extLst>
          </p:cNvPr>
          <p:cNvSpPr>
            <a:spLocks noGrp="1"/>
          </p:cNvSpPr>
          <p:nvPr>
            <p:ph type="title"/>
          </p:nvPr>
        </p:nvSpPr>
        <p:spPr>
          <a:xfrm>
            <a:off x="7223912" y="822960"/>
            <a:ext cx="4243345" cy="1089702"/>
          </a:xfrm>
        </p:spPr>
        <p:txBody>
          <a:bodyPr anchor="t">
            <a:normAutofit/>
          </a:bodyPr>
          <a:lstStyle/>
          <a:p>
            <a:r>
              <a:rPr lang="en-US"/>
              <a:t>Comparison to Other Models</a:t>
            </a:r>
          </a:p>
        </p:txBody>
      </p:sp>
      <p:pic>
        <p:nvPicPr>
          <p:cNvPr id="5" name="Content Placeholder 4">
            <a:extLst>
              <a:ext uri="{FF2B5EF4-FFF2-40B4-BE49-F238E27FC236}">
                <a16:creationId xmlns:a16="http://schemas.microsoft.com/office/drawing/2014/main" id="{E8611408-A6C9-4CCA-BB45-D2278AA0E28E}"/>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618" r="5273" b="1231"/>
          <a:stretch>
            <a:fillRect/>
          </a:stretch>
        </p:blipFill>
        <p:spPr>
          <a:xfrm>
            <a:off x="0" y="0"/>
            <a:ext cx="6669646" cy="6025351"/>
          </a:xfrm>
          <a:prstGeom prst="rect">
            <a:avLst/>
          </a:prstGeom>
          <a:noFill/>
        </p:spPr>
      </p:pic>
      <p:sp>
        <p:nvSpPr>
          <p:cNvPr id="4" name="Content Placeholder 3">
            <a:extLst>
              <a:ext uri="{FF2B5EF4-FFF2-40B4-BE49-F238E27FC236}">
                <a16:creationId xmlns:a16="http://schemas.microsoft.com/office/drawing/2014/main" id="{54FFB4FE-3225-D7A9-05B9-0A06BBE8921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XGBoost Performance</a:t>
            </a:r>
          </a:p>
          <a:p>
            <a:pPr marL="0" lvl="1" indent="0">
              <a:buFont typeface="Arial" panose="020B0604020202020204" pitchFamily="34" charset="0"/>
              <a:buNone/>
            </a:pPr>
            <a:r>
              <a:t>XGBoost demonstrated strong capabilities but achieved slightly lower evaluation metrics than the tuned Random Forest model in this analysis.</a:t>
            </a:r>
            <a:endParaRPr lang="en-US"/>
          </a:p>
          <a:p>
            <a:pPr marL="0" indent="0">
              <a:spcBef>
                <a:spcPts val="2500"/>
              </a:spcBef>
              <a:buFont typeface="Arial" panose="020B0604020202020204" pitchFamily="34" charset="0"/>
              <a:buNone/>
            </a:pPr>
            <a:r>
              <a:rPr lang="en-US" b="1"/>
              <a:t>Random Forest Superiority</a:t>
            </a:r>
          </a:p>
          <a:p>
            <a:pPr marL="0" lvl="1" indent="0">
              <a:buFont typeface="Arial" panose="020B0604020202020204" pitchFamily="34" charset="0"/>
              <a:buNone/>
            </a:pPr>
            <a:r>
              <a:t>The tuned Random Forest model outperformed XGBoost by a small margin, indicating its effectiveness for this specific project.</a:t>
            </a:r>
            <a:endParaRPr lang="en-US"/>
          </a:p>
        </p:txBody>
      </p:sp>
    </p:spTree>
    <p:extLst>
      <p:ext uri="{BB962C8B-B14F-4D97-AF65-F5344CB8AC3E}">
        <p14:creationId xmlns:p14="http://schemas.microsoft.com/office/powerpoint/2010/main" val="3162092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723B-F3B7-167B-B872-7A2C047F8F35}"/>
              </a:ext>
            </a:extLst>
          </p:cNvPr>
          <p:cNvSpPr>
            <a:spLocks noGrp="1"/>
          </p:cNvSpPr>
          <p:nvPr>
            <p:ph type="title"/>
          </p:nvPr>
        </p:nvSpPr>
        <p:spPr>
          <a:xfrm>
            <a:off x="7223912" y="822960"/>
            <a:ext cx="4243345" cy="1089702"/>
          </a:xfrm>
        </p:spPr>
        <p:txBody>
          <a:bodyPr anchor="t">
            <a:normAutofit/>
          </a:bodyPr>
          <a:lstStyle/>
          <a:p>
            <a:r>
              <a:rPr lang="en-US"/>
              <a:t>Identified Limitations</a:t>
            </a:r>
          </a:p>
        </p:txBody>
      </p:sp>
      <p:pic>
        <p:nvPicPr>
          <p:cNvPr id="5" name="Content Placeholder 4">
            <a:extLst>
              <a:ext uri="{FF2B5EF4-FFF2-40B4-BE49-F238E27FC236}">
                <a16:creationId xmlns:a16="http://schemas.microsoft.com/office/drawing/2014/main" id="{32527165-4DDF-4F33-B164-3F09E83CEAC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205" r="5273" b="1231"/>
          <a:stretch>
            <a:fillRect/>
          </a:stretch>
        </p:blipFill>
        <p:spPr>
          <a:xfrm>
            <a:off x="0" y="0"/>
            <a:ext cx="6699925" cy="6025351"/>
          </a:xfrm>
          <a:prstGeom prst="rect">
            <a:avLst/>
          </a:prstGeom>
          <a:noFill/>
        </p:spPr>
      </p:pic>
      <p:sp>
        <p:nvSpPr>
          <p:cNvPr id="4" name="Content Placeholder 3">
            <a:extLst>
              <a:ext uri="{FF2B5EF4-FFF2-40B4-BE49-F238E27FC236}">
                <a16:creationId xmlns:a16="http://schemas.microsoft.com/office/drawing/2014/main" id="{FB1C55A4-234B-712D-CCCF-42137E4668C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Model Complexity Challenges</a:t>
            </a:r>
          </a:p>
          <a:p>
            <a:pPr marL="0" lvl="1" indent="0">
              <a:buFont typeface="Arial" panose="020B0604020202020204" pitchFamily="34" charset="0"/>
              <a:buNone/>
            </a:pPr>
            <a:r>
              <a:t>High model complexity can increase computational cost and risk of overfitting, demanding careful control.</a:t>
            </a:r>
            <a:endParaRPr lang="en-US"/>
          </a:p>
          <a:p>
            <a:pPr marL="0" indent="0">
              <a:spcBef>
                <a:spcPts val="2500"/>
              </a:spcBef>
              <a:buFont typeface="Arial" panose="020B0604020202020204" pitchFamily="34" charset="0"/>
              <a:buNone/>
            </a:pPr>
            <a:r>
              <a:rPr lang="en-US" b="1"/>
              <a:t>Tuning Sensitivity Importance</a:t>
            </a:r>
          </a:p>
          <a:p>
            <a:pPr marL="0" lvl="1" indent="0">
              <a:buFont typeface="Arial" panose="020B0604020202020204" pitchFamily="34" charset="0"/>
              <a:buNone/>
            </a:pPr>
            <a:r>
              <a:t>Sensitivity to tuning parameters requires precise adjustments to achieve optimal model performance.</a:t>
            </a:r>
            <a:endParaRPr lang="en-US"/>
          </a:p>
        </p:txBody>
      </p:sp>
    </p:spTree>
    <p:extLst>
      <p:ext uri="{BB962C8B-B14F-4D97-AF65-F5344CB8AC3E}">
        <p14:creationId xmlns:p14="http://schemas.microsoft.com/office/powerpoint/2010/main" val="2531505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CB91-9BCB-613F-3582-9E2D3B4DC6E1}"/>
              </a:ext>
            </a:extLst>
          </p:cNvPr>
          <p:cNvSpPr>
            <a:spLocks noGrp="1"/>
          </p:cNvSpPr>
          <p:nvPr>
            <p:ph type="title"/>
          </p:nvPr>
        </p:nvSpPr>
        <p:spPr>
          <a:xfrm>
            <a:off x="213702" y="1940943"/>
            <a:ext cx="8771340" cy="4917058"/>
          </a:xfrm>
        </p:spPr>
        <p:txBody>
          <a:bodyPr anchor="b">
            <a:normAutofit/>
          </a:bodyPr>
          <a:lstStyle/>
          <a:p>
            <a:r>
              <a:rPr lang="en-US"/>
              <a:t>Tuned Random Forest: Best Model</a:t>
            </a:r>
          </a:p>
        </p:txBody>
      </p:sp>
    </p:spTree>
    <p:extLst>
      <p:ext uri="{BB962C8B-B14F-4D97-AF65-F5344CB8AC3E}">
        <p14:creationId xmlns:p14="http://schemas.microsoft.com/office/powerpoint/2010/main" val="191430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2301-B622-7763-9B71-4B44B5A487CE}"/>
              </a:ext>
            </a:extLst>
          </p:cNvPr>
          <p:cNvSpPr>
            <a:spLocks noGrp="1"/>
          </p:cNvSpPr>
          <p:nvPr>
            <p:ph type="title"/>
          </p:nvPr>
        </p:nvSpPr>
        <p:spPr>
          <a:xfrm>
            <a:off x="7223912" y="822960"/>
            <a:ext cx="4243345" cy="1089702"/>
          </a:xfrm>
        </p:spPr>
        <p:txBody>
          <a:bodyPr anchor="t">
            <a:normAutofit/>
          </a:bodyPr>
          <a:lstStyle/>
          <a:p>
            <a:r>
              <a:rPr lang="en-US" sz="2100"/>
              <a:t>Performance: Accuracy 0.9836, AUC 0.9957</a:t>
            </a:r>
          </a:p>
        </p:txBody>
      </p:sp>
      <p:pic>
        <p:nvPicPr>
          <p:cNvPr id="5" name="Content Placeholder 4">
            <a:extLst>
              <a:ext uri="{FF2B5EF4-FFF2-40B4-BE49-F238E27FC236}">
                <a16:creationId xmlns:a16="http://schemas.microsoft.com/office/drawing/2014/main" id="{0F7314B9-B91B-4948-BFF8-2D1797423428}"/>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9746" r="3596"/>
          <a:stretch>
            <a:fillRect/>
          </a:stretch>
        </p:blipFill>
        <p:spPr>
          <a:xfrm>
            <a:off x="20" y="10"/>
            <a:ext cx="7048732" cy="6100454"/>
          </a:xfrm>
          <a:prstGeom prst="rect">
            <a:avLst/>
          </a:prstGeom>
          <a:noFill/>
        </p:spPr>
      </p:pic>
      <p:sp>
        <p:nvSpPr>
          <p:cNvPr id="4" name="Content Placeholder 3">
            <a:extLst>
              <a:ext uri="{FF2B5EF4-FFF2-40B4-BE49-F238E27FC236}">
                <a16:creationId xmlns:a16="http://schemas.microsoft.com/office/drawing/2014/main" id="{0785FB6E-9037-87A5-B432-27ED85AAA93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622909"/>
            <a:ext cx="4549074" cy="4477555"/>
          </a:xfrm>
        </p:spPr>
        <p:txBody>
          <a:bodyPr>
            <a:normAutofit fontScale="77500" lnSpcReduction="20000"/>
          </a:bodyPr>
          <a:lstStyle/>
          <a:p>
            <a:pPr>
              <a:buNone/>
            </a:pPr>
            <a:r>
              <a:rPr lang="en-US" b="1" dirty="0"/>
              <a:t>Final Performance</a:t>
            </a:r>
          </a:p>
          <a:p>
            <a:r>
              <a:rPr lang="en-US" b="1" dirty="0"/>
              <a:t>Accuracy:</a:t>
            </a:r>
            <a:r>
              <a:rPr lang="en-US" dirty="0"/>
              <a:t> 0.9836</a:t>
            </a:r>
          </a:p>
          <a:p>
            <a:r>
              <a:rPr lang="en-US" b="1" dirty="0"/>
              <a:t>ROC–AUC:</a:t>
            </a:r>
            <a:r>
              <a:rPr lang="en-US" dirty="0"/>
              <a:t> 0.9957</a:t>
            </a:r>
          </a:p>
          <a:p>
            <a:r>
              <a:rPr lang="en-US" b="1" dirty="0"/>
              <a:t>0 false negatives</a:t>
            </a:r>
            <a:r>
              <a:rPr lang="en-US" dirty="0"/>
              <a:t> — all disease cases detected.</a:t>
            </a:r>
          </a:p>
          <a:p>
            <a:pPr>
              <a:buNone/>
            </a:pPr>
            <a:r>
              <a:rPr lang="en-US" b="1" dirty="0"/>
              <a:t>Optimizations Applied</a:t>
            </a:r>
          </a:p>
          <a:p>
            <a:r>
              <a:rPr lang="en-US" dirty="0"/>
              <a:t>Increased number of trees (</a:t>
            </a:r>
            <a:r>
              <a:rPr lang="en-US" b="1" dirty="0"/>
              <a:t>300–500</a:t>
            </a:r>
            <a:r>
              <a:rPr lang="en-US" dirty="0"/>
              <a:t>).</a:t>
            </a:r>
          </a:p>
          <a:p>
            <a:r>
              <a:rPr lang="en-US" dirty="0"/>
              <a:t>Tuned </a:t>
            </a:r>
            <a:r>
              <a:rPr lang="en-US" dirty="0" err="1">
                <a:latin typeface="Courier New" panose="02070309020205020404" pitchFamily="49" charset="0"/>
              </a:rPr>
              <a:t>max_depth</a:t>
            </a:r>
            <a:r>
              <a:rPr lang="en-US" dirty="0"/>
              <a:t> (optimized at 8–12).</a:t>
            </a:r>
          </a:p>
          <a:p>
            <a:r>
              <a:rPr lang="en-US" dirty="0"/>
              <a:t>Set </a:t>
            </a:r>
            <a:r>
              <a:rPr lang="en-US" dirty="0" err="1">
                <a:latin typeface="Courier New" panose="02070309020205020404" pitchFamily="49" charset="0"/>
              </a:rPr>
              <a:t>class_weight</a:t>
            </a:r>
            <a:r>
              <a:rPr lang="en-US" dirty="0">
                <a:latin typeface="Courier New" panose="02070309020205020404" pitchFamily="49" charset="0"/>
              </a:rPr>
              <a:t> = "balanced"</a:t>
            </a:r>
            <a:r>
              <a:rPr lang="en-US" dirty="0"/>
              <a:t>.</a:t>
            </a:r>
          </a:p>
          <a:p>
            <a:r>
              <a:rPr lang="en-US" dirty="0"/>
              <a:t>Adjusted </a:t>
            </a:r>
            <a:r>
              <a:rPr lang="en-US" dirty="0" err="1">
                <a:latin typeface="Courier New" panose="02070309020205020404" pitchFamily="49" charset="0"/>
              </a:rPr>
              <a:t>min_samples_split</a:t>
            </a:r>
            <a:r>
              <a:rPr lang="en-US" dirty="0"/>
              <a:t> and </a:t>
            </a:r>
            <a:r>
              <a:rPr lang="en-US" dirty="0" err="1">
                <a:latin typeface="Courier New" panose="02070309020205020404" pitchFamily="49" charset="0"/>
              </a:rPr>
              <a:t>min_samples_leaf</a:t>
            </a:r>
            <a:r>
              <a:rPr lang="en-US" dirty="0"/>
              <a:t>.</a:t>
            </a:r>
          </a:p>
          <a:p>
            <a:r>
              <a:rPr lang="en-US" dirty="0" err="1">
                <a:latin typeface="Courier New" panose="02070309020205020404" pitchFamily="49" charset="0"/>
              </a:rPr>
              <a:t>max_features</a:t>
            </a:r>
            <a:r>
              <a:rPr lang="en-US" dirty="0">
                <a:latin typeface="Courier New" panose="02070309020205020404" pitchFamily="49" charset="0"/>
              </a:rPr>
              <a:t> = "sqrt"</a:t>
            </a:r>
            <a:r>
              <a:rPr lang="en-US" dirty="0"/>
              <a:t> improved generalization.</a:t>
            </a:r>
          </a:p>
          <a:p>
            <a:r>
              <a:rPr lang="en-US" dirty="0"/>
              <a:t>Applied </a:t>
            </a:r>
            <a:r>
              <a:rPr lang="en-US" b="1" dirty="0"/>
              <a:t>One-Hot Encoding</a:t>
            </a:r>
            <a:r>
              <a:rPr lang="en-US" dirty="0"/>
              <a:t> for categorical fields.</a:t>
            </a:r>
          </a:p>
          <a:p>
            <a:r>
              <a:rPr lang="en-US" dirty="0"/>
              <a:t>Used </a:t>
            </a:r>
            <a:r>
              <a:rPr lang="en-US" b="1" dirty="0"/>
              <a:t>SMOTE</a:t>
            </a:r>
            <a:r>
              <a:rPr lang="en-US" dirty="0"/>
              <a:t> to balance disease cases during training.</a:t>
            </a:r>
          </a:p>
          <a:p>
            <a:pPr>
              <a:buNone/>
            </a:pPr>
            <a:r>
              <a:rPr lang="en-US" b="1" dirty="0"/>
              <a:t>Result</a:t>
            </a:r>
          </a:p>
          <a:p>
            <a:r>
              <a:rPr lang="en-US" dirty="0"/>
              <a:t>Most clinically reliable model.</a:t>
            </a:r>
          </a:p>
          <a:p>
            <a:r>
              <a:rPr lang="en-US" dirty="0"/>
              <a:t>Selected as final deployed model.</a:t>
            </a:r>
          </a:p>
        </p:txBody>
      </p:sp>
    </p:spTree>
    <p:extLst>
      <p:ext uri="{BB962C8B-B14F-4D97-AF65-F5344CB8AC3E}">
        <p14:creationId xmlns:p14="http://schemas.microsoft.com/office/powerpoint/2010/main" val="389286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2B4A-2B04-72C7-D24A-D84B2D7140DC}"/>
              </a:ext>
            </a:extLst>
          </p:cNvPr>
          <p:cNvSpPr>
            <a:spLocks noGrp="1"/>
          </p:cNvSpPr>
          <p:nvPr>
            <p:ph type="title"/>
          </p:nvPr>
        </p:nvSpPr>
        <p:spPr>
          <a:xfrm>
            <a:off x="768096" y="822960"/>
            <a:ext cx="10706100" cy="604428"/>
          </a:xfrm>
        </p:spPr>
        <p:txBody>
          <a:bodyPr anchor="t">
            <a:normAutofit/>
          </a:bodyPr>
          <a:lstStyle/>
          <a:p>
            <a:r>
              <a:rPr lang="en-US" sz="2100"/>
              <a:t>Key Tuning Parameters: N_estimators, Max_depth, Class_weight</a:t>
            </a:r>
          </a:p>
        </p:txBody>
      </p:sp>
      <p:pic>
        <p:nvPicPr>
          <p:cNvPr id="5" name="Content Placeholder 4">
            <a:extLst>
              <a:ext uri="{FF2B5EF4-FFF2-40B4-BE49-F238E27FC236}">
                <a16:creationId xmlns:a16="http://schemas.microsoft.com/office/drawing/2014/main" id="{462EB2AF-B99D-4D92-96E8-6324E4C720E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884" r="1884"/>
          <a:stretch/>
        </p:blipFill>
        <p:spPr>
          <a:xfrm>
            <a:off x="20" y="1750092"/>
            <a:ext cx="6553920" cy="5107908"/>
          </a:xfrm>
          <a:prstGeom prst="rect">
            <a:avLst/>
          </a:prstGeom>
          <a:noFill/>
        </p:spPr>
      </p:pic>
      <p:sp>
        <p:nvSpPr>
          <p:cNvPr id="4" name="Content Placeholder 3">
            <a:extLst>
              <a:ext uri="{FF2B5EF4-FFF2-40B4-BE49-F238E27FC236}">
                <a16:creationId xmlns:a16="http://schemas.microsoft.com/office/drawing/2014/main" id="{E6CD40C9-1517-80F1-C9E7-8E592D9C3C6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9994" y="1679171"/>
            <a:ext cx="4268106" cy="4493029"/>
          </a:xfrm>
        </p:spPr>
        <p:txBody>
          <a:bodyPr>
            <a:normAutofit/>
          </a:bodyPr>
          <a:lstStyle/>
          <a:p>
            <a:pPr marL="0" indent="0">
              <a:spcBef>
                <a:spcPts val="2500"/>
              </a:spcBef>
              <a:buFont typeface="Arial" panose="020B0604020202020204" pitchFamily="34" charset="0"/>
              <a:buNone/>
            </a:pPr>
            <a:r>
              <a:rPr lang="en-US" b="1"/>
              <a:t>Number of Trees (N_estimators)</a:t>
            </a:r>
          </a:p>
          <a:p>
            <a:pPr marL="0" lvl="1" indent="0">
              <a:buFont typeface="Arial" panose="020B0604020202020204" pitchFamily="34" charset="0"/>
              <a:buNone/>
            </a:pPr>
            <a:r>
              <a:t>Adjusting the number of trees influences model accuracy and reduces overfitting or underfitting risks.</a:t>
            </a:r>
            <a:endParaRPr lang="en-US"/>
          </a:p>
          <a:p>
            <a:pPr marL="0" indent="0">
              <a:spcBef>
                <a:spcPts val="2500"/>
              </a:spcBef>
              <a:buFont typeface="Arial" panose="020B0604020202020204" pitchFamily="34" charset="0"/>
              <a:buNone/>
            </a:pPr>
            <a:r>
              <a:rPr lang="en-US" b="1"/>
              <a:t>Maximum Tree Depth (Max_depth)</a:t>
            </a:r>
          </a:p>
          <a:p>
            <a:pPr marL="0" lvl="1" indent="0">
              <a:buFont typeface="Arial" panose="020B0604020202020204" pitchFamily="34" charset="0"/>
              <a:buNone/>
            </a:pPr>
            <a:r>
              <a:t>Controlling tree depth balances model complexity and generalization to unseen data.</a:t>
            </a:r>
            <a:endParaRPr lang="en-US"/>
          </a:p>
          <a:p>
            <a:pPr marL="0" indent="0">
              <a:spcBef>
                <a:spcPts val="2500"/>
              </a:spcBef>
              <a:buFont typeface="Arial" panose="020B0604020202020204" pitchFamily="34" charset="0"/>
              <a:buNone/>
            </a:pPr>
            <a:r>
              <a:rPr lang="en-US" b="1"/>
              <a:t>Class Weight Balancing</a:t>
            </a:r>
          </a:p>
          <a:p>
            <a:pPr marL="0" lvl="1" indent="0">
              <a:buFont typeface="Arial" panose="020B0604020202020204" pitchFamily="34" charset="0"/>
              <a:buNone/>
            </a:pPr>
            <a:r>
              <a:t>Class weight adjustment helps address imbalanced datasets to improve model fairness and performance.</a:t>
            </a:r>
            <a:endParaRPr lang="en-US"/>
          </a:p>
        </p:txBody>
      </p:sp>
    </p:spTree>
    <p:extLst>
      <p:ext uri="{BB962C8B-B14F-4D97-AF65-F5344CB8AC3E}">
        <p14:creationId xmlns:p14="http://schemas.microsoft.com/office/powerpoint/2010/main" val="137709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5BE2-6154-2C39-DFAC-072614A479ED}"/>
              </a:ext>
            </a:extLst>
          </p:cNvPr>
          <p:cNvSpPr>
            <a:spLocks noGrp="1"/>
          </p:cNvSpPr>
          <p:nvPr>
            <p:ph type="title"/>
          </p:nvPr>
        </p:nvSpPr>
        <p:spPr>
          <a:xfrm>
            <a:off x="840763" y="253730"/>
            <a:ext cx="4811167" cy="916991"/>
          </a:xfrm>
        </p:spPr>
        <p:txBody>
          <a:bodyPr anchor="t">
            <a:normAutofit/>
          </a:bodyPr>
          <a:lstStyle/>
          <a:p>
            <a:r>
              <a:rPr lang="en-US"/>
              <a:t>Impact of One-Hot Encoding and SMOTE</a:t>
            </a:r>
          </a:p>
        </p:txBody>
      </p:sp>
      <p:pic>
        <p:nvPicPr>
          <p:cNvPr id="5" name="Content Placeholder 4">
            <a:extLst>
              <a:ext uri="{FF2B5EF4-FFF2-40B4-BE49-F238E27FC236}">
                <a16:creationId xmlns:a16="http://schemas.microsoft.com/office/drawing/2014/main" id="{33BEC635-D765-4FE4-B125-B03989451E4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703" r="1719" b="-300"/>
          <a:stretch>
            <a:fillRect/>
          </a:stretch>
        </p:blipFill>
        <p:spPr>
          <a:xfrm>
            <a:off x="1" y="1623055"/>
            <a:ext cx="6491634" cy="5056303"/>
          </a:xfrm>
          <a:prstGeom prst="rect">
            <a:avLst/>
          </a:prstGeom>
          <a:noFill/>
        </p:spPr>
      </p:pic>
      <p:sp>
        <p:nvSpPr>
          <p:cNvPr id="4" name="Content Placeholder 3">
            <a:extLst>
              <a:ext uri="{FF2B5EF4-FFF2-40B4-BE49-F238E27FC236}">
                <a16:creationId xmlns:a16="http://schemas.microsoft.com/office/drawing/2014/main" id="{C76AD3AA-22B3-62D2-7EA9-B0965C40CEA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40072" y="792480"/>
            <a:ext cx="5153915" cy="5273040"/>
          </a:xfrm>
        </p:spPr>
        <p:txBody>
          <a:bodyPr>
            <a:normAutofit/>
          </a:bodyPr>
          <a:lstStyle/>
          <a:p>
            <a:pPr marL="0" indent="0">
              <a:spcBef>
                <a:spcPts val="2500"/>
              </a:spcBef>
              <a:buFont typeface="Arial" panose="020B0604020202020204" pitchFamily="34" charset="0"/>
              <a:buNone/>
            </a:pPr>
            <a:r>
              <a:rPr lang="en-US" b="1"/>
              <a:t>One-Hot Encoding Benefits</a:t>
            </a:r>
          </a:p>
          <a:p>
            <a:pPr marL="0" lvl="1" indent="0">
              <a:buFont typeface="Arial" panose="020B0604020202020204" pitchFamily="34" charset="0"/>
              <a:buNone/>
            </a:pPr>
            <a:r>
              <a:t>One-hot encoding converts categorical variables into binary vectors, enabling better model interpretation and performance.</a:t>
            </a:r>
            <a:endParaRPr lang="en-US"/>
          </a:p>
          <a:p>
            <a:pPr marL="0" indent="0">
              <a:spcBef>
                <a:spcPts val="2500"/>
              </a:spcBef>
              <a:buFont typeface="Arial" panose="020B0604020202020204" pitchFamily="34" charset="0"/>
              <a:buNone/>
            </a:pPr>
            <a:r>
              <a:rPr lang="en-US" b="1"/>
              <a:t>SMOTE Technique Advantages</a:t>
            </a:r>
          </a:p>
          <a:p>
            <a:pPr marL="0" lvl="1" indent="0">
              <a:buFont typeface="Arial" panose="020B0604020202020204" pitchFamily="34" charset="0"/>
              <a:buNone/>
            </a:pPr>
            <a:r>
              <a:t>SMOTE generates synthetic samples to balance class distribution, reducing bias and improving model accuracy.</a:t>
            </a:r>
            <a:endParaRPr lang="en-US"/>
          </a:p>
        </p:txBody>
      </p:sp>
    </p:spTree>
    <p:extLst>
      <p:ext uri="{BB962C8B-B14F-4D97-AF65-F5344CB8AC3E}">
        <p14:creationId xmlns:p14="http://schemas.microsoft.com/office/powerpoint/2010/main" val="3136556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48F43E-70B0-4029-9B75-DD7B356C736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5273" r="1169" b="1827"/>
          <a:stretch>
            <a:fillRect/>
          </a:stretch>
        </p:blipFill>
        <p:spPr>
          <a:xfrm>
            <a:off x="19" y="10"/>
            <a:ext cx="6848897" cy="5989007"/>
          </a:xfrm>
          <a:prstGeom prst="rect">
            <a:avLst/>
          </a:prstGeom>
          <a:noFill/>
        </p:spPr>
      </p:pic>
      <p:sp>
        <p:nvSpPr>
          <p:cNvPr id="2" name="Title 1">
            <a:extLst>
              <a:ext uri="{FF2B5EF4-FFF2-40B4-BE49-F238E27FC236}">
                <a16:creationId xmlns:a16="http://schemas.microsoft.com/office/drawing/2014/main" id="{73BC61FC-4CA2-DD80-A78B-D4E2D4032644}"/>
              </a:ext>
            </a:extLst>
          </p:cNvPr>
          <p:cNvSpPr>
            <a:spLocks noGrp="1"/>
          </p:cNvSpPr>
          <p:nvPr>
            <p:ph type="title"/>
          </p:nvPr>
        </p:nvSpPr>
        <p:spPr>
          <a:xfrm>
            <a:off x="7223069" y="114452"/>
            <a:ext cx="4243345" cy="1089702"/>
          </a:xfrm>
        </p:spPr>
        <p:txBody>
          <a:bodyPr anchor="t">
            <a:normAutofit fontScale="90000"/>
          </a:bodyPr>
          <a:lstStyle/>
          <a:p>
            <a:r>
              <a:rPr lang="en-US" dirty="0"/>
              <a:t>Transition to 3-Class Labels (0/1/2)(Additional)</a:t>
            </a:r>
          </a:p>
        </p:txBody>
      </p:sp>
      <p:sp>
        <p:nvSpPr>
          <p:cNvPr id="4" name="Content Placeholder 3">
            <a:extLst>
              <a:ext uri="{FF2B5EF4-FFF2-40B4-BE49-F238E27FC236}">
                <a16:creationId xmlns:a16="http://schemas.microsoft.com/office/drawing/2014/main" id="{77BA740F-24EF-E503-1554-76D2A9AC9CC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5459" y="1373178"/>
            <a:ext cx="4244188" cy="4111644"/>
          </a:xfrm>
        </p:spPr>
        <p:txBody>
          <a:bodyPr>
            <a:noAutofit/>
          </a:bodyPr>
          <a:lstStyle/>
          <a:p>
            <a:pPr marL="0" indent="0">
              <a:spcBef>
                <a:spcPts val="2500"/>
              </a:spcBef>
              <a:buFont typeface="Arial" panose="020B0604020202020204" pitchFamily="34" charset="0"/>
              <a:buNone/>
            </a:pPr>
            <a:r>
              <a:rPr lang="en-US" sz="800" b="1" dirty="0"/>
              <a:t>Three-Class Classification</a:t>
            </a:r>
          </a:p>
          <a:p>
            <a:pPr marL="0" lvl="1" indent="0">
              <a:buFont typeface="Arial" panose="020B0604020202020204" pitchFamily="34" charset="0"/>
              <a:buNone/>
            </a:pPr>
            <a:r>
              <a:rPr sz="800" dirty="0"/>
              <a:t>The model now categorizes heart disease into three classes to capture severity levels more accurately.</a:t>
            </a:r>
            <a:endParaRPr lang="en-US" sz="800" dirty="0"/>
          </a:p>
          <a:p>
            <a:pPr>
              <a:buNone/>
            </a:pPr>
            <a:r>
              <a:rPr lang="en-US" sz="800" b="1" dirty="0"/>
              <a:t>Why We Converted the Dataset</a:t>
            </a:r>
          </a:p>
          <a:p>
            <a:r>
              <a:rPr lang="en-US" sz="800" dirty="0"/>
              <a:t>The original UCI Heart Disease dataset contains </a:t>
            </a:r>
            <a:r>
              <a:rPr lang="en-US" sz="800" b="1" dirty="0"/>
              <a:t>five classes (0–4)</a:t>
            </a:r>
            <a:r>
              <a:rPr lang="en-US" sz="800" dirty="0"/>
              <a:t> but classes </a:t>
            </a:r>
            <a:r>
              <a:rPr lang="en-US" sz="800" b="1" dirty="0"/>
              <a:t>2, 3, and 4</a:t>
            </a:r>
            <a:r>
              <a:rPr lang="en-US" sz="800" dirty="0"/>
              <a:t> have extremely </a:t>
            </a:r>
            <a:r>
              <a:rPr lang="en-US" sz="800" b="1" dirty="0"/>
              <a:t>few samples</a:t>
            </a:r>
            <a:r>
              <a:rPr lang="en-US" sz="800" dirty="0"/>
              <a:t> (especially Class 4 → only 3 cases in test).</a:t>
            </a:r>
          </a:p>
          <a:p>
            <a:r>
              <a:rPr lang="en-US" sz="800" dirty="0"/>
              <a:t>This caused </a:t>
            </a:r>
            <a:r>
              <a:rPr lang="en-US" sz="800" b="1" dirty="0"/>
              <a:t>poor model performance</a:t>
            </a:r>
            <a:r>
              <a:rPr lang="en-US" sz="800" dirty="0"/>
              <a:t>, class imbalance, and unreliable predictions for higher-severity classes.</a:t>
            </a:r>
          </a:p>
          <a:p>
            <a:r>
              <a:rPr lang="en-US" sz="800" dirty="0"/>
              <a:t>Clinically, these three classes all represent </a:t>
            </a:r>
            <a:r>
              <a:rPr lang="en-US" sz="800" b="1" dirty="0"/>
              <a:t>progressively worsening heart disease</a:t>
            </a:r>
            <a:r>
              <a:rPr lang="en-US" sz="800" dirty="0"/>
              <a:t>, making it reasonable to group them.</a:t>
            </a:r>
          </a:p>
          <a:p>
            <a:pPr>
              <a:buNone/>
            </a:pPr>
            <a:r>
              <a:rPr lang="en-US" sz="800" b="1" dirty="0"/>
              <a:t>How We Created the 3-Class Clinical Model</a:t>
            </a:r>
          </a:p>
          <a:p>
            <a:r>
              <a:rPr lang="en-US" sz="800" dirty="0"/>
              <a:t>Kept the original labels </a:t>
            </a:r>
            <a:r>
              <a:rPr lang="en-US" sz="800" b="1" dirty="0"/>
              <a:t>0</a:t>
            </a:r>
            <a:r>
              <a:rPr lang="en-US" sz="800" dirty="0"/>
              <a:t> and </a:t>
            </a:r>
            <a:r>
              <a:rPr lang="en-US" sz="800" b="1" dirty="0"/>
              <a:t>1</a:t>
            </a:r>
            <a:r>
              <a:rPr lang="en-US" sz="800" dirty="0"/>
              <a:t>:</a:t>
            </a:r>
          </a:p>
          <a:p>
            <a:pPr marL="742950" lvl="1" indent="-285750"/>
            <a:r>
              <a:rPr lang="en-US" sz="800" b="1" dirty="0"/>
              <a:t>0 → No Disease</a:t>
            </a:r>
            <a:endParaRPr lang="en-US" sz="800" dirty="0"/>
          </a:p>
          <a:p>
            <a:pPr marL="742950" lvl="1" indent="-285750"/>
            <a:r>
              <a:rPr lang="en-US" sz="800" b="1" dirty="0"/>
              <a:t>1 → Mild Disease</a:t>
            </a:r>
            <a:endParaRPr lang="en-US" sz="800" dirty="0"/>
          </a:p>
          <a:p>
            <a:r>
              <a:rPr lang="en-US" sz="800" dirty="0"/>
              <a:t>Merged </a:t>
            </a:r>
            <a:r>
              <a:rPr lang="en-US" sz="800" b="1" dirty="0"/>
              <a:t>2, 3, and 4</a:t>
            </a:r>
            <a:r>
              <a:rPr lang="en-US" sz="800" dirty="0"/>
              <a:t> into a single label </a:t>
            </a:r>
            <a:r>
              <a:rPr lang="en-US" sz="800" b="1" dirty="0"/>
              <a:t>2 → Moderate to Severe Disease</a:t>
            </a:r>
            <a:endParaRPr lang="en-US" sz="800" dirty="0"/>
          </a:p>
          <a:p>
            <a:r>
              <a:rPr lang="en-US" sz="800" dirty="0"/>
              <a:t>This produced a balanced, medically interpretable dataset:</a:t>
            </a:r>
          </a:p>
          <a:p>
            <a:pPr marL="742950" lvl="1" indent="-285750"/>
            <a:r>
              <a:rPr lang="en-US" sz="800" dirty="0"/>
              <a:t>0 = Healthy</a:t>
            </a:r>
          </a:p>
          <a:p>
            <a:pPr marL="742950" lvl="1" indent="-285750"/>
            <a:r>
              <a:rPr lang="en-US" sz="800" dirty="0"/>
              <a:t>1 = Early-stage disease</a:t>
            </a:r>
          </a:p>
          <a:p>
            <a:pPr marL="742950" lvl="1" indent="-285750"/>
            <a:r>
              <a:rPr lang="en-US" sz="800" dirty="0"/>
              <a:t>2 = Clinically significant disease</a:t>
            </a:r>
          </a:p>
          <a:p>
            <a:pPr>
              <a:buNone/>
            </a:pPr>
            <a:r>
              <a:rPr lang="en-US" sz="800" b="1" dirty="0"/>
              <a:t>Benefits of the 3-Class Approach</a:t>
            </a:r>
          </a:p>
          <a:p>
            <a:r>
              <a:rPr lang="en-US" sz="800" b="1" dirty="0"/>
              <a:t>Improved model accuracy</a:t>
            </a:r>
            <a:r>
              <a:rPr lang="en-US" sz="800" dirty="0"/>
              <a:t> (from ~55% → </a:t>
            </a:r>
            <a:r>
              <a:rPr lang="en-US" sz="800" b="1" dirty="0"/>
              <a:t>~78%</a:t>
            </a:r>
            <a:r>
              <a:rPr lang="en-US" sz="800" dirty="0"/>
              <a:t>)</a:t>
            </a:r>
          </a:p>
          <a:p>
            <a:r>
              <a:rPr lang="en-US" sz="800" b="1" dirty="0"/>
              <a:t>Higher ROC-AUC</a:t>
            </a:r>
            <a:r>
              <a:rPr lang="en-US" sz="800" dirty="0"/>
              <a:t> (0.87) due to clearer class boundaries</a:t>
            </a:r>
          </a:p>
          <a:p>
            <a:r>
              <a:rPr lang="en-US" sz="800" b="1" dirty="0"/>
              <a:t>More stable predictions</a:t>
            </a:r>
            <a:r>
              <a:rPr lang="en-US" sz="800" dirty="0"/>
              <a:t> and stronger generalization</a:t>
            </a:r>
          </a:p>
          <a:p>
            <a:r>
              <a:rPr lang="en-US" sz="800" b="1" dirty="0"/>
              <a:t>Clinically meaningful outputs</a:t>
            </a:r>
            <a:r>
              <a:rPr lang="en-US" sz="800" dirty="0"/>
              <a:t> similar to real screening workflows</a:t>
            </a:r>
          </a:p>
        </p:txBody>
      </p:sp>
      <p:pic>
        <p:nvPicPr>
          <p:cNvPr id="6" name="Picture 5" descr="A graph of a disease&#10;&#10;AI-generated content may be incorrect.">
            <a:extLst>
              <a:ext uri="{FF2B5EF4-FFF2-40B4-BE49-F238E27FC236}">
                <a16:creationId xmlns:a16="http://schemas.microsoft.com/office/drawing/2014/main" id="{789F302E-0400-F318-F9A8-9B439C6F5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8" y="4117170"/>
            <a:ext cx="3197623" cy="2740820"/>
          </a:xfrm>
          <a:prstGeom prst="rect">
            <a:avLst/>
          </a:prstGeom>
        </p:spPr>
      </p:pic>
    </p:spTree>
    <p:extLst>
      <p:ext uri="{BB962C8B-B14F-4D97-AF65-F5344CB8AC3E}">
        <p14:creationId xmlns:p14="http://schemas.microsoft.com/office/powerpoint/2010/main" val="199545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A6FF-9EEE-D836-0E52-13AA5BB0BD6D}"/>
              </a:ext>
            </a:extLst>
          </p:cNvPr>
          <p:cNvSpPr>
            <a:spLocks noGrp="1"/>
          </p:cNvSpPr>
          <p:nvPr>
            <p:ph type="title"/>
          </p:nvPr>
        </p:nvSpPr>
        <p:spPr>
          <a:xfrm>
            <a:off x="213702" y="1940943"/>
            <a:ext cx="8771340" cy="4917058"/>
          </a:xfrm>
        </p:spPr>
        <p:txBody>
          <a:bodyPr anchor="b">
            <a:normAutofit/>
          </a:bodyPr>
          <a:lstStyle/>
          <a:p>
            <a:r>
              <a:rPr lang="en-US" dirty="0"/>
              <a:t>website</a:t>
            </a:r>
          </a:p>
        </p:txBody>
      </p:sp>
    </p:spTree>
    <p:extLst>
      <p:ext uri="{BB962C8B-B14F-4D97-AF65-F5344CB8AC3E}">
        <p14:creationId xmlns:p14="http://schemas.microsoft.com/office/powerpoint/2010/main" val="92159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4EEE-B22D-D348-DB73-D51F83874D9C}"/>
              </a:ext>
            </a:extLst>
          </p:cNvPr>
          <p:cNvSpPr>
            <a:spLocks noGrp="1"/>
          </p:cNvSpPr>
          <p:nvPr>
            <p:ph type="title"/>
          </p:nvPr>
        </p:nvSpPr>
        <p:spPr>
          <a:xfrm>
            <a:off x="7223912" y="150785"/>
            <a:ext cx="4243345" cy="1089702"/>
          </a:xfrm>
        </p:spPr>
        <p:txBody>
          <a:bodyPr anchor="t">
            <a:normAutofit/>
          </a:bodyPr>
          <a:lstStyle/>
          <a:p>
            <a:r>
              <a:rPr lang="en-US" dirty="0"/>
              <a:t>Website overview</a:t>
            </a:r>
          </a:p>
        </p:txBody>
      </p:sp>
      <p:pic>
        <p:nvPicPr>
          <p:cNvPr id="5" name="Content Placeholder 4" descr="Document with repair tools symbol on blue abstract background">
            <a:extLst>
              <a:ext uri="{FF2B5EF4-FFF2-40B4-BE49-F238E27FC236}">
                <a16:creationId xmlns:a16="http://schemas.microsoft.com/office/drawing/2014/main" id="{A3904CC6-24FC-4BBD-AAEE-36D5305CAB36}"/>
              </a:ext>
            </a:extLst>
          </p:cNvPr>
          <p:cNvPicPr>
            <a:picLocks noGrp="1" noChangeAspect="1"/>
          </p:cNvPicPr>
          <p:nvPr>
            <p:ph type="pic" sz="quarter" idx="15"/>
          </p:nvPr>
        </p:nvPicPr>
        <p:blipFill>
          <a:blip r:embed="rId3"/>
          <a:srcRect l="19254" r="20365"/>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1D9F0FAB-F1B0-9172-0517-2456D56D0D9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lnSpcReduction="10000"/>
          </a:bodyPr>
          <a:lstStyle/>
          <a:p>
            <a:pPr marL="0" indent="0">
              <a:spcBef>
                <a:spcPts val="2500"/>
              </a:spcBef>
              <a:buNone/>
            </a:pPr>
            <a:r>
              <a:rPr lang="en-US" b="1" dirty="0"/>
              <a:t>Frontend: HTML + CSS</a:t>
            </a:r>
          </a:p>
          <a:p>
            <a:pPr marL="0" indent="0">
              <a:spcBef>
                <a:spcPts val="2500"/>
              </a:spcBef>
              <a:buNone/>
            </a:pPr>
            <a:r>
              <a:rPr lang="en-US" b="1" dirty="0"/>
              <a:t>Backend: Flask</a:t>
            </a:r>
          </a:p>
          <a:p>
            <a:pPr marL="0" indent="0">
              <a:spcBef>
                <a:spcPts val="2500"/>
              </a:spcBef>
              <a:buNone/>
            </a:pPr>
            <a:r>
              <a:rPr lang="en-US" b="1" dirty="0"/>
              <a:t>Model: Tuned Random Forest (.</a:t>
            </a:r>
            <a:r>
              <a:rPr lang="en-US" b="1" dirty="0" err="1"/>
              <a:t>joblib</a:t>
            </a:r>
            <a:r>
              <a:rPr lang="en-US" b="1" dirty="0"/>
              <a:t>)</a:t>
            </a:r>
          </a:p>
          <a:p>
            <a:pPr marL="0" indent="0">
              <a:spcBef>
                <a:spcPts val="2500"/>
              </a:spcBef>
              <a:buNone/>
            </a:pPr>
            <a:r>
              <a:rPr lang="en-US" b="1" dirty="0"/>
              <a:t>Pipeline: Input → Preprocessing → Prediction → Explanation → Output</a:t>
            </a:r>
          </a:p>
          <a:p>
            <a:r>
              <a:rPr lang="en-US" b="1" dirty="0"/>
              <a:t>Features</a:t>
            </a:r>
          </a:p>
          <a:p>
            <a:r>
              <a:rPr lang="en-US" dirty="0"/>
              <a:t>Clean UI with background and logo.</a:t>
            </a:r>
          </a:p>
          <a:p>
            <a:r>
              <a:rPr lang="en-US" dirty="0"/>
              <a:t>13 medical inputs collected via web form.</a:t>
            </a:r>
          </a:p>
          <a:p>
            <a:r>
              <a:rPr lang="en-US" dirty="0"/>
              <a:t>Real-time prediction using Random Forest.</a:t>
            </a:r>
          </a:p>
          <a:p>
            <a:r>
              <a:rPr lang="en-US" dirty="0"/>
              <a:t>Displays result images and explanation text</a:t>
            </a:r>
          </a:p>
          <a:p>
            <a:pPr marL="0" indent="0">
              <a:spcBef>
                <a:spcPts val="2500"/>
              </a:spcBef>
              <a:buNone/>
            </a:pPr>
            <a:endParaRPr lang="en-US" b="1" dirty="0"/>
          </a:p>
          <a:p>
            <a:pPr marL="0" indent="0">
              <a:spcBef>
                <a:spcPts val="2500"/>
              </a:spcBef>
              <a:buNone/>
            </a:pPr>
            <a:endParaRPr lang="en-US" dirty="0"/>
          </a:p>
        </p:txBody>
      </p:sp>
      <p:pic>
        <p:nvPicPr>
          <p:cNvPr id="6" name="Picture 5">
            <a:extLst>
              <a:ext uri="{FF2B5EF4-FFF2-40B4-BE49-F238E27FC236}">
                <a16:creationId xmlns:a16="http://schemas.microsoft.com/office/drawing/2014/main" id="{853ADD35-7B86-D764-F8CF-0FA3CECB37C8}"/>
              </a:ext>
            </a:extLst>
          </p:cNvPr>
          <p:cNvPicPr>
            <a:picLocks noChangeAspect="1"/>
          </p:cNvPicPr>
          <p:nvPr/>
        </p:nvPicPr>
        <p:blipFill>
          <a:blip r:embed="rId4"/>
          <a:stretch>
            <a:fillRect/>
          </a:stretch>
        </p:blipFill>
        <p:spPr>
          <a:xfrm>
            <a:off x="0" y="0"/>
            <a:ext cx="7005928" cy="6857990"/>
          </a:xfrm>
          <a:prstGeom prst="rect">
            <a:avLst/>
          </a:prstGeom>
        </p:spPr>
      </p:pic>
    </p:spTree>
    <p:extLst>
      <p:ext uri="{BB962C8B-B14F-4D97-AF65-F5344CB8AC3E}">
        <p14:creationId xmlns:p14="http://schemas.microsoft.com/office/powerpoint/2010/main" val="2218899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5944-AA1B-49EB-3FFE-C07B00FCAF55}"/>
              </a:ext>
            </a:extLst>
          </p:cNvPr>
          <p:cNvSpPr>
            <a:spLocks noGrp="1"/>
          </p:cNvSpPr>
          <p:nvPr>
            <p:ph type="title"/>
          </p:nvPr>
        </p:nvSpPr>
        <p:spPr>
          <a:xfrm>
            <a:off x="7223912" y="822960"/>
            <a:ext cx="4243345" cy="1089702"/>
          </a:xfrm>
        </p:spPr>
        <p:txBody>
          <a:bodyPr anchor="t">
            <a:normAutofit/>
          </a:bodyPr>
          <a:lstStyle/>
          <a:p>
            <a:r>
              <a:rPr lang="en-US" sz="2100"/>
              <a:t>Project Name: Heart Disease Prediction Using Machine Learning</a:t>
            </a:r>
          </a:p>
        </p:txBody>
      </p:sp>
      <p:pic>
        <p:nvPicPr>
          <p:cNvPr id="5" name="Content Placeholder 4" descr="Medical interface of the future, a system for managing medical data obtained by scanning and visualizing the neural network of the human brain. The medicine of the future should have all modern methods of diagnosis and therapy, as well as high-tech equipment.">
            <a:extLst>
              <a:ext uri="{FF2B5EF4-FFF2-40B4-BE49-F238E27FC236}">
                <a16:creationId xmlns:a16="http://schemas.microsoft.com/office/drawing/2014/main" id="{30B146ED-2944-45C6-B1A9-A65F7DF9F5C7}"/>
              </a:ext>
            </a:extLst>
          </p:cNvPr>
          <p:cNvPicPr>
            <a:picLocks noGrp="1" noChangeAspect="1"/>
          </p:cNvPicPr>
          <p:nvPr>
            <p:ph type="pic" sz="quarter" idx="15"/>
          </p:nvPr>
        </p:nvPicPr>
        <p:blipFill>
          <a:blip r:embed="rId3"/>
          <a:srcRect l="23569" r="19806"/>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8989E746-DF06-8DEB-22DA-1C27FD90842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0" indent="0">
              <a:spcBef>
                <a:spcPts val="2500"/>
              </a:spcBef>
              <a:buFont typeface="Arial" panose="020B0604020202020204" pitchFamily="34" charset="0"/>
              <a:buNone/>
            </a:pPr>
            <a:r>
              <a:rPr lang="en-US" b="1"/>
              <a:t>Machine Learning Models</a:t>
            </a:r>
          </a:p>
          <a:p>
            <a:pPr marL="0" lvl="1" indent="0">
              <a:buFont typeface="Arial" panose="020B0604020202020204" pitchFamily="34" charset="0"/>
              <a:buNone/>
            </a:pPr>
            <a:r>
              <a:t>The project utilizes machine learning algorithms to analyze medical data for accurate heart disease prediction.</a:t>
            </a:r>
            <a:endParaRPr lang="en-US"/>
          </a:p>
          <a:p>
            <a:pPr marL="0" indent="0">
              <a:spcBef>
                <a:spcPts val="2500"/>
              </a:spcBef>
              <a:buFont typeface="Arial" panose="020B0604020202020204" pitchFamily="34" charset="0"/>
              <a:buNone/>
            </a:pPr>
            <a:r>
              <a:rPr lang="en-US" b="1"/>
              <a:t>Heart Disease Prediction</a:t>
            </a:r>
          </a:p>
          <a:p>
            <a:pPr marL="0" lvl="1" indent="0">
              <a:buFont typeface="Arial" panose="020B0604020202020204" pitchFamily="34" charset="0"/>
              <a:buNone/>
            </a:pPr>
            <a:r>
              <a:t>Predictive models estimate the risk of heart disease to enable early detection and prevention strategies.</a:t>
            </a:r>
            <a:endParaRPr lang="en-US"/>
          </a:p>
          <a:p>
            <a:pPr marL="0" indent="0">
              <a:spcBef>
                <a:spcPts val="2500"/>
              </a:spcBef>
              <a:buFont typeface="Arial" panose="020B0604020202020204" pitchFamily="34" charset="0"/>
              <a:buNone/>
            </a:pPr>
            <a:r>
              <a:rPr lang="en-US" b="1"/>
              <a:t>Clinical Decision Support</a:t>
            </a:r>
          </a:p>
          <a:p>
            <a:pPr marL="0" lvl="1" indent="0">
              <a:buFont typeface="Arial" panose="020B0604020202020204" pitchFamily="34" charset="0"/>
              <a:buNone/>
            </a:pPr>
            <a:r>
              <a:t>The system aids clinicians by providing data-driven insights for better decision making in patient care.</a:t>
            </a:r>
            <a:endParaRPr lang="en-US"/>
          </a:p>
        </p:txBody>
      </p:sp>
    </p:spTree>
    <p:extLst>
      <p:ext uri="{BB962C8B-B14F-4D97-AF65-F5344CB8AC3E}">
        <p14:creationId xmlns:p14="http://schemas.microsoft.com/office/powerpoint/2010/main" val="264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E060-935B-573F-A797-FC5527EA5C41}"/>
              </a:ext>
            </a:extLst>
          </p:cNvPr>
          <p:cNvSpPr>
            <a:spLocks noGrp="1"/>
          </p:cNvSpPr>
          <p:nvPr>
            <p:ph type="title"/>
          </p:nvPr>
        </p:nvSpPr>
        <p:spPr>
          <a:xfrm>
            <a:off x="7223912" y="822960"/>
            <a:ext cx="4243345" cy="1089702"/>
          </a:xfrm>
        </p:spPr>
        <p:txBody>
          <a:bodyPr anchor="t">
            <a:normAutofit/>
          </a:bodyPr>
          <a:lstStyle/>
          <a:p>
            <a:r>
              <a:rPr lang="en-US" dirty="0"/>
              <a:t>Website Output: Healthy Result</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69F919A7-EE5A-4691-BD3A-BD8FEAE987F4}"/>
              </a:ext>
            </a:extLst>
          </p:cNvPr>
          <p:cNvPicPr>
            <a:picLocks noGrp="1" noChangeAspect="1"/>
          </p:cNvPicPr>
          <p:nvPr>
            <p:ph type="pic" sz="quarter" idx="15"/>
          </p:nvPr>
        </p:nvPicPr>
        <p:blipFill>
          <a:blip r:embed="rId3"/>
          <a:srcRect l="18043" r="10304" b="-1"/>
          <a:stretch>
            <a:fillRect/>
          </a:stretch>
        </p:blipFill>
        <p:spPr>
          <a:xfrm>
            <a:off x="20" y="10"/>
            <a:ext cx="6548514" cy="6100454"/>
          </a:xfrm>
          <a:prstGeom prst="rect">
            <a:avLst/>
          </a:prstGeom>
          <a:noFill/>
        </p:spPr>
      </p:pic>
      <p:sp>
        <p:nvSpPr>
          <p:cNvPr id="6" name="Rectangle 2">
            <a:extLst>
              <a:ext uri="{FF2B5EF4-FFF2-40B4-BE49-F238E27FC236}">
                <a16:creationId xmlns:a16="http://schemas.microsoft.com/office/drawing/2014/main" id="{6FC7DA67-3131-9436-1239-6FA3F27E9D83}"/>
              </a:ext>
            </a:extLst>
          </p:cNvPr>
          <p:cNvSpPr>
            <a:spLocks noGrp="1" noChangeArrowheads="1"/>
          </p:cNvSpPr>
          <p:nvPr>
            <p:ph sz="quarter" idx="14"/>
          </p:nvPr>
        </p:nvSpPr>
        <p:spPr bwMode="auto">
          <a:xfrm>
            <a:off x="7144402" y="2608111"/>
            <a:ext cx="473879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Shows </a:t>
            </a:r>
            <a:r>
              <a:rPr kumimoji="0" lang="en-US" altLang="en-US" sz="1600" b="1" i="0" u="none" strike="noStrike" cap="none" normalizeH="0" baseline="0" dirty="0">
                <a:ln>
                  <a:noFill/>
                </a:ln>
                <a:solidFill>
                  <a:schemeClr val="tx1"/>
                </a:solidFill>
                <a:effectLst/>
                <a:latin typeface="Arial" panose="020B0604020202020204" pitchFamily="34" charset="0"/>
              </a:rPr>
              <a:t>Healthy Image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Prediction text: </a:t>
            </a:r>
            <a:r>
              <a:rPr kumimoji="0" lang="en-US" altLang="en-US" sz="1600" b="0" i="1" u="none" strike="noStrike" cap="none" normalizeH="0" baseline="0" dirty="0">
                <a:ln>
                  <a:noFill/>
                </a:ln>
                <a:solidFill>
                  <a:schemeClr val="tx1"/>
                </a:solidFill>
                <a:effectLst/>
                <a:latin typeface="Arial" panose="020B0604020202020204" pitchFamily="34" charset="0"/>
              </a:rPr>
              <a:t>“No Heart Disease Detected”</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Motivational message: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1" i="0" u="none" strike="noStrike" cap="none" normalizeH="0" baseline="0" dirty="0">
                <a:ln>
                  <a:noFill/>
                </a:ln>
                <a:solidFill>
                  <a:schemeClr val="tx1"/>
                </a:solidFill>
                <a:effectLst/>
                <a:latin typeface="Arial" panose="020B0604020202020204" pitchFamily="34" charset="0"/>
              </a:rPr>
              <a:t>“Great! Keep maintaining a healthy lifestyle.”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Mini explanation: feature importance contribution.</a:t>
            </a:r>
          </a:p>
        </p:txBody>
      </p:sp>
      <p:pic>
        <p:nvPicPr>
          <p:cNvPr id="10" name="Picture 9">
            <a:extLst>
              <a:ext uri="{FF2B5EF4-FFF2-40B4-BE49-F238E27FC236}">
                <a16:creationId xmlns:a16="http://schemas.microsoft.com/office/drawing/2014/main" id="{DFA97CA7-FD62-2135-BA42-913708EEA62C}"/>
              </a:ext>
            </a:extLst>
          </p:cNvPr>
          <p:cNvPicPr>
            <a:picLocks noChangeAspect="1"/>
          </p:cNvPicPr>
          <p:nvPr/>
        </p:nvPicPr>
        <p:blipFill>
          <a:blip r:embed="rId4"/>
          <a:stretch>
            <a:fillRect/>
          </a:stretch>
        </p:blipFill>
        <p:spPr>
          <a:xfrm>
            <a:off x="0" y="-10"/>
            <a:ext cx="6548534" cy="6858000"/>
          </a:xfrm>
          <a:prstGeom prst="rect">
            <a:avLst/>
          </a:prstGeom>
        </p:spPr>
      </p:pic>
    </p:spTree>
    <p:extLst>
      <p:ext uri="{BB962C8B-B14F-4D97-AF65-F5344CB8AC3E}">
        <p14:creationId xmlns:p14="http://schemas.microsoft.com/office/powerpoint/2010/main" val="4479824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ED62-041B-BC6C-B1D8-FD289177CABF}"/>
              </a:ext>
            </a:extLst>
          </p:cNvPr>
          <p:cNvSpPr>
            <a:spLocks noGrp="1"/>
          </p:cNvSpPr>
          <p:nvPr>
            <p:ph type="title"/>
          </p:nvPr>
        </p:nvSpPr>
        <p:spPr>
          <a:xfrm>
            <a:off x="7223912" y="822960"/>
            <a:ext cx="4243345" cy="1089702"/>
          </a:xfrm>
        </p:spPr>
        <p:txBody>
          <a:bodyPr anchor="t">
            <a:normAutofit/>
          </a:bodyPr>
          <a:lstStyle/>
          <a:p>
            <a:r>
              <a:rPr lang="en-US" sz="2400" dirty="0"/>
              <a:t>Website Output: Disease Detected</a:t>
            </a:r>
            <a:endParaRPr lang="en-US" sz="2300" dirty="0"/>
          </a:p>
        </p:txBody>
      </p:sp>
      <p:pic>
        <p:nvPicPr>
          <p:cNvPr id="5" name="Content Placeholder 4" descr="Binary code abstract background with radial lines.">
            <a:extLst>
              <a:ext uri="{FF2B5EF4-FFF2-40B4-BE49-F238E27FC236}">
                <a16:creationId xmlns:a16="http://schemas.microsoft.com/office/drawing/2014/main" id="{ABDE5D99-A629-4344-BA54-0F7B6A3554DF}"/>
              </a:ext>
            </a:extLst>
          </p:cNvPr>
          <p:cNvPicPr>
            <a:picLocks noGrp="1" noChangeAspect="1"/>
          </p:cNvPicPr>
          <p:nvPr>
            <p:ph type="pic" sz="quarter" idx="15"/>
          </p:nvPr>
        </p:nvPicPr>
        <p:blipFill>
          <a:blip r:embed="rId3"/>
          <a:srcRect l="17111" r="11236"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65C471C3-3B8C-16A6-EC93-9CC17B77E89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r>
              <a:rPr lang="en-US" dirty="0"/>
              <a:t>Shows </a:t>
            </a:r>
            <a:r>
              <a:rPr lang="en-US" b="1" dirty="0"/>
              <a:t>Unhealthy Image</a:t>
            </a:r>
            <a:r>
              <a:rPr lang="en-US" dirty="0"/>
              <a:t>.</a:t>
            </a:r>
          </a:p>
          <a:p>
            <a:r>
              <a:rPr lang="en-US" dirty="0"/>
              <a:t>Prediction text: </a:t>
            </a:r>
            <a:r>
              <a:rPr lang="en-US" i="1" dirty="0"/>
              <a:t>“Heart Disease Detected”</a:t>
            </a:r>
            <a:r>
              <a:rPr lang="en-US" dirty="0"/>
              <a:t>.</a:t>
            </a:r>
          </a:p>
          <a:p>
            <a:r>
              <a:rPr lang="en-US" dirty="0"/>
              <a:t>Advice:</a:t>
            </a:r>
            <a:br>
              <a:rPr lang="en-US" dirty="0"/>
            </a:br>
            <a:r>
              <a:rPr lang="en-US" b="1" dirty="0"/>
              <a:t>“Model indicates elevated risk. Please consider consulting a cardiologist.”</a:t>
            </a:r>
            <a:endParaRPr lang="en-US" dirty="0"/>
          </a:p>
          <a:p>
            <a:r>
              <a:rPr lang="en-US" dirty="0"/>
              <a:t>XAI explanation: </a:t>
            </a:r>
            <a:r>
              <a:rPr lang="en-US" dirty="0" err="1"/>
              <a:t>oldpeak</a:t>
            </a:r>
            <a:r>
              <a:rPr lang="en-US" dirty="0"/>
              <a:t>, chest pain, </a:t>
            </a:r>
            <a:r>
              <a:rPr lang="en-US" dirty="0" err="1"/>
              <a:t>thalach</a:t>
            </a:r>
            <a:r>
              <a:rPr lang="en-US" dirty="0"/>
              <a:t> contributions.</a:t>
            </a:r>
          </a:p>
        </p:txBody>
      </p:sp>
      <p:pic>
        <p:nvPicPr>
          <p:cNvPr id="6" name="Picture 5">
            <a:extLst>
              <a:ext uri="{FF2B5EF4-FFF2-40B4-BE49-F238E27FC236}">
                <a16:creationId xmlns:a16="http://schemas.microsoft.com/office/drawing/2014/main" id="{693C8064-BEBB-C5EC-FA4B-BC1578D1DFED}"/>
              </a:ext>
            </a:extLst>
          </p:cNvPr>
          <p:cNvPicPr>
            <a:picLocks noChangeAspect="1"/>
          </p:cNvPicPr>
          <p:nvPr/>
        </p:nvPicPr>
        <p:blipFill>
          <a:blip r:embed="rId4"/>
          <a:stretch>
            <a:fillRect/>
          </a:stretch>
        </p:blipFill>
        <p:spPr>
          <a:xfrm>
            <a:off x="-151391" y="0"/>
            <a:ext cx="6713569" cy="6858000"/>
          </a:xfrm>
          <a:prstGeom prst="rect">
            <a:avLst/>
          </a:prstGeom>
        </p:spPr>
      </p:pic>
    </p:spTree>
    <p:extLst>
      <p:ext uri="{BB962C8B-B14F-4D97-AF65-F5344CB8AC3E}">
        <p14:creationId xmlns:p14="http://schemas.microsoft.com/office/powerpoint/2010/main" val="505771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8A43-FE6E-0780-5DB4-A1ECB52E9E74}"/>
              </a:ext>
            </a:extLst>
          </p:cNvPr>
          <p:cNvSpPr>
            <a:spLocks noGrp="1"/>
          </p:cNvSpPr>
          <p:nvPr>
            <p:ph type="title"/>
          </p:nvPr>
        </p:nvSpPr>
        <p:spPr>
          <a:xfrm>
            <a:off x="187800" y="190500"/>
            <a:ext cx="11843238" cy="2057400"/>
          </a:xfrm>
        </p:spPr>
        <p:txBody>
          <a:bodyPr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87E18653-F424-64E7-5230-A19D47B070A2}"/>
              </a:ext>
            </a:extLst>
          </p:cNvPr>
          <p:cNvGraphicFramePr>
            <a:graphicFrameLocks noGrp="1"/>
          </p:cNvGraphicFramePr>
          <p:nvPr>
            <p:ph sz="quarter" idx="13"/>
            <p:extLst>
              <p:ext uri="{D42A27DB-BD31-4B8C-83A1-F6EECF244321}">
                <p14:modId xmlns:p14="http://schemas.microsoft.com/office/powerpoint/2010/main" val="156594627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1398812" y="2821924"/>
          <a:ext cx="10632225" cy="3651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76596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334F-CF5A-2828-1AEA-975C6DC937F7}"/>
              </a:ext>
            </a:extLst>
          </p:cNvPr>
          <p:cNvSpPr>
            <a:spLocks noGrp="1"/>
          </p:cNvSpPr>
          <p:nvPr>
            <p:ph type="title"/>
          </p:nvPr>
        </p:nvSpPr>
        <p:spPr>
          <a:xfrm>
            <a:off x="7223912" y="822960"/>
            <a:ext cx="4243345" cy="1089702"/>
          </a:xfrm>
        </p:spPr>
        <p:txBody>
          <a:bodyPr anchor="t">
            <a:normAutofit/>
          </a:bodyPr>
          <a:lstStyle/>
          <a:p>
            <a:r>
              <a:rPr lang="en-US" dirty="0"/>
              <a:t>Introduction</a:t>
            </a:r>
          </a:p>
        </p:txBody>
      </p:sp>
      <p:pic>
        <p:nvPicPr>
          <p:cNvPr id="5" name="Content Placeholder 4">
            <a:extLst>
              <a:ext uri="{FF2B5EF4-FFF2-40B4-BE49-F238E27FC236}">
                <a16:creationId xmlns:a16="http://schemas.microsoft.com/office/drawing/2014/main" id="{AC50DDE2-73F4-4A89-BEE4-657512C4525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409" b="19414"/>
          <a:stretch>
            <a:fillRect/>
          </a:stretch>
        </p:blipFill>
        <p:spPr>
          <a:xfrm>
            <a:off x="0" y="0"/>
            <a:ext cx="5752848" cy="6848795"/>
          </a:xfrm>
          <a:prstGeom prst="rect">
            <a:avLst/>
          </a:prstGeom>
          <a:noFill/>
        </p:spPr>
      </p:pic>
      <p:sp>
        <p:nvSpPr>
          <p:cNvPr id="4" name="Content Placeholder 3">
            <a:extLst>
              <a:ext uri="{FF2B5EF4-FFF2-40B4-BE49-F238E27FC236}">
                <a16:creationId xmlns:a16="http://schemas.microsoft.com/office/drawing/2014/main" id="{FC3A05F6-9E3A-AEC1-43C0-F6D8EFEF182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marL="342900" indent="-342900">
              <a:spcBef>
                <a:spcPts val="2500"/>
              </a:spcBef>
              <a:buFont typeface="+mj-lt"/>
              <a:buAutoNum type="arabicPeriod"/>
            </a:pPr>
            <a:r>
              <a:rPr lang="en-US" b="1" dirty="0"/>
              <a:t>Heart disease remains the leading global cause of mortality.</a:t>
            </a:r>
          </a:p>
          <a:p>
            <a:pPr marL="342900" indent="-342900">
              <a:spcBef>
                <a:spcPts val="2500"/>
              </a:spcBef>
              <a:buFont typeface="+mj-lt"/>
              <a:buAutoNum type="arabicPeriod"/>
            </a:pPr>
            <a:r>
              <a:rPr lang="en-US" b="1" dirty="0"/>
              <a:t>Early risk prediction enables preventive intervention and timely treatment.</a:t>
            </a:r>
          </a:p>
          <a:p>
            <a:pPr marL="342900" indent="-342900">
              <a:spcBef>
                <a:spcPts val="2500"/>
              </a:spcBef>
              <a:buFont typeface="+mj-lt"/>
              <a:buAutoNum type="arabicPeriod"/>
            </a:pPr>
            <a:r>
              <a:rPr lang="en-US" b="1" dirty="0"/>
              <a:t>Machine Learning can rapidly analyze clinical data to assist diagnosis.</a:t>
            </a:r>
          </a:p>
          <a:p>
            <a:pPr marL="342900" indent="-342900">
              <a:spcBef>
                <a:spcPts val="2500"/>
              </a:spcBef>
              <a:buFont typeface="+mj-lt"/>
              <a:buAutoNum type="arabicPeriod"/>
            </a:pPr>
            <a:r>
              <a:rPr lang="en-US" b="1" dirty="0"/>
              <a:t>This project develops multiple ML models and a real-time prediction website.</a:t>
            </a:r>
            <a:endParaRPr lang="en-US" dirty="0"/>
          </a:p>
        </p:txBody>
      </p:sp>
    </p:spTree>
    <p:extLst>
      <p:ext uri="{BB962C8B-B14F-4D97-AF65-F5344CB8AC3E}">
        <p14:creationId xmlns:p14="http://schemas.microsoft.com/office/powerpoint/2010/main" val="363155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4C3B-95D5-C50F-32C3-BD7D0D5E1C69}"/>
              </a:ext>
            </a:extLst>
          </p:cNvPr>
          <p:cNvSpPr>
            <a:spLocks noGrp="1"/>
          </p:cNvSpPr>
          <p:nvPr>
            <p:ph type="title"/>
          </p:nvPr>
        </p:nvSpPr>
        <p:spPr>
          <a:xfrm>
            <a:off x="7223912" y="822960"/>
            <a:ext cx="4243345" cy="1089702"/>
          </a:xfrm>
        </p:spPr>
        <p:txBody>
          <a:bodyPr anchor="t">
            <a:normAutofit/>
          </a:bodyPr>
          <a:lstStyle/>
          <a:p>
            <a:r>
              <a:rPr lang="en-US" dirty="0"/>
              <a:t>Achieved</a:t>
            </a:r>
          </a:p>
        </p:txBody>
      </p:sp>
      <p:pic>
        <p:nvPicPr>
          <p:cNvPr id="5" name="Content Placeholder 4" descr="Cherry Blossoms at the University of Washington Quad.">
            <a:extLst>
              <a:ext uri="{FF2B5EF4-FFF2-40B4-BE49-F238E27FC236}">
                <a16:creationId xmlns:a16="http://schemas.microsoft.com/office/drawing/2014/main" id="{4B39C281-1623-4151-ACCB-2527017EEB32}"/>
              </a:ext>
            </a:extLst>
          </p:cNvPr>
          <p:cNvPicPr>
            <a:picLocks noGrp="1" noChangeAspect="1"/>
          </p:cNvPicPr>
          <p:nvPr>
            <p:ph type="pic" sz="quarter" idx="15"/>
          </p:nvPr>
        </p:nvPicPr>
        <p:blipFill>
          <a:blip r:embed="rId3"/>
          <a:srcRect l="12599" r="15748"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F205B396-8D88-CF28-F740-5F44FA03B20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1988820"/>
            <a:ext cx="4244188" cy="4111644"/>
          </a:xfrm>
        </p:spPr>
        <p:txBody>
          <a:bodyPr>
            <a:normAutofit/>
          </a:bodyPr>
          <a:lstStyle/>
          <a:p>
            <a:pPr>
              <a:spcBef>
                <a:spcPts val="2500"/>
              </a:spcBef>
              <a:buFont typeface="Wingdings" panose="05000000000000000000" pitchFamily="2" charset="2"/>
              <a:buChar char="ü"/>
            </a:pPr>
            <a:r>
              <a:rPr lang="en-US" dirty="0"/>
              <a:t>Build ML models that accurately predict heart disease.</a:t>
            </a:r>
          </a:p>
          <a:p>
            <a:pPr>
              <a:spcBef>
                <a:spcPts val="2500"/>
              </a:spcBef>
              <a:buFont typeface="Wingdings" panose="05000000000000000000" pitchFamily="2" charset="2"/>
              <a:buChar char="ü"/>
            </a:pPr>
            <a:r>
              <a:rPr lang="en-US" dirty="0"/>
              <a:t>Compare Neural Network, Random Forest, </a:t>
            </a:r>
            <a:r>
              <a:rPr lang="en-US" dirty="0" err="1"/>
              <a:t>XGBoost</a:t>
            </a:r>
            <a:r>
              <a:rPr lang="en-US" dirty="0"/>
              <a:t>, and a 3-class classifier.</a:t>
            </a:r>
          </a:p>
          <a:p>
            <a:pPr>
              <a:spcBef>
                <a:spcPts val="2500"/>
              </a:spcBef>
              <a:buFont typeface="Wingdings" panose="05000000000000000000" pitchFamily="2" charset="2"/>
              <a:buChar char="ü"/>
            </a:pPr>
            <a:r>
              <a:rPr lang="en-US" dirty="0"/>
              <a:t>Tune models for maximum performance and clinical reliability.</a:t>
            </a:r>
          </a:p>
          <a:p>
            <a:pPr>
              <a:spcBef>
                <a:spcPts val="2500"/>
              </a:spcBef>
              <a:buFont typeface="Wingdings" panose="05000000000000000000" pitchFamily="2" charset="2"/>
              <a:buChar char="ü"/>
            </a:pPr>
            <a:r>
              <a:rPr lang="en-US" dirty="0"/>
              <a:t>Develop a fully functional web-based inference system.(additional)</a:t>
            </a:r>
          </a:p>
          <a:p>
            <a:pPr>
              <a:spcBef>
                <a:spcPts val="2500"/>
              </a:spcBef>
              <a:buFont typeface="Wingdings" panose="05000000000000000000" pitchFamily="2" charset="2"/>
              <a:buChar char="ü"/>
            </a:pPr>
            <a:r>
              <a:rPr lang="en-US" dirty="0"/>
              <a:t>Integrate explainability to improve trust and usability.(additional)</a:t>
            </a:r>
          </a:p>
        </p:txBody>
      </p:sp>
    </p:spTree>
    <p:extLst>
      <p:ext uri="{BB962C8B-B14F-4D97-AF65-F5344CB8AC3E}">
        <p14:creationId xmlns:p14="http://schemas.microsoft.com/office/powerpoint/2010/main" val="320095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38A3-0CEA-F88C-26BE-DBFC25AC9BD3}"/>
              </a:ext>
            </a:extLst>
          </p:cNvPr>
          <p:cNvSpPr>
            <a:spLocks noGrp="1"/>
          </p:cNvSpPr>
          <p:nvPr>
            <p:ph type="title"/>
          </p:nvPr>
        </p:nvSpPr>
        <p:spPr>
          <a:xfrm>
            <a:off x="213702" y="1940943"/>
            <a:ext cx="8771340" cy="4917058"/>
          </a:xfrm>
        </p:spPr>
        <p:txBody>
          <a:bodyPr anchor="b">
            <a:normAutofit/>
          </a:bodyPr>
          <a:lstStyle/>
          <a:p>
            <a:r>
              <a:rPr lang="en-US"/>
              <a:t>Introduction to Heart Disease Prediction</a:t>
            </a:r>
          </a:p>
        </p:txBody>
      </p:sp>
    </p:spTree>
    <p:extLst>
      <p:ext uri="{BB962C8B-B14F-4D97-AF65-F5344CB8AC3E}">
        <p14:creationId xmlns:p14="http://schemas.microsoft.com/office/powerpoint/2010/main" val="1903382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C21C-6417-D1C4-D90B-AD846C7E4A45}"/>
              </a:ext>
            </a:extLst>
          </p:cNvPr>
          <p:cNvSpPr>
            <a:spLocks noGrp="1"/>
          </p:cNvSpPr>
          <p:nvPr>
            <p:ph type="title"/>
          </p:nvPr>
        </p:nvSpPr>
        <p:spPr>
          <a:xfrm>
            <a:off x="768096" y="822959"/>
            <a:ext cx="4811167" cy="916991"/>
          </a:xfrm>
        </p:spPr>
        <p:txBody>
          <a:bodyPr anchor="t">
            <a:normAutofit/>
          </a:bodyPr>
          <a:lstStyle/>
          <a:p>
            <a:r>
              <a:rPr lang="en-US" dirty="0"/>
              <a:t>Methodology</a:t>
            </a:r>
          </a:p>
        </p:txBody>
      </p:sp>
      <p:pic>
        <p:nvPicPr>
          <p:cNvPr id="5" name="Content Placeholder 4" descr="Blueprint of a residential house">
            <a:extLst>
              <a:ext uri="{FF2B5EF4-FFF2-40B4-BE49-F238E27FC236}">
                <a16:creationId xmlns:a16="http://schemas.microsoft.com/office/drawing/2014/main" id="{C7BDBD12-F5AC-4403-A086-CFCCF5D1B9E7}"/>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603" r="11603"/>
          <a:stretch/>
        </p:blipFill>
        <p:spPr>
          <a:xfrm>
            <a:off x="1" y="1958288"/>
            <a:ext cx="5620853" cy="4899713"/>
          </a:xfrm>
          <a:prstGeom prst="rect">
            <a:avLst/>
          </a:prstGeom>
          <a:noFill/>
        </p:spPr>
      </p:pic>
      <p:sp>
        <p:nvSpPr>
          <p:cNvPr id="4" name="Content Placeholder 3">
            <a:extLst>
              <a:ext uri="{FF2B5EF4-FFF2-40B4-BE49-F238E27FC236}">
                <a16:creationId xmlns:a16="http://schemas.microsoft.com/office/drawing/2014/main" id="{F561675A-8455-75C0-D914-1C5B958B5BA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78991" y="302175"/>
            <a:ext cx="5153915" cy="5273040"/>
          </a:xfrm>
        </p:spPr>
        <p:txBody>
          <a:bodyPr>
            <a:noAutofit/>
          </a:bodyPr>
          <a:lstStyle/>
          <a:p>
            <a:pPr marL="342900" indent="-342900">
              <a:spcBef>
                <a:spcPts val="2500"/>
              </a:spcBef>
              <a:buAutoNum type="arabicPeriod"/>
            </a:pPr>
            <a:r>
              <a:rPr lang="en-US" sz="1200" dirty="0"/>
              <a:t>Data Acquisition &amp; Understanding-Used the Cleveland Heart Disease dataset containing 13 clinical features and a binary </a:t>
            </a:r>
            <a:r>
              <a:rPr lang="en-US" sz="1200" dirty="0" err="1"/>
              <a:t>target.Explored</a:t>
            </a:r>
            <a:r>
              <a:rPr lang="en-US" sz="1200" dirty="0"/>
              <a:t> distributions, correlations, missing values, and class balance.</a:t>
            </a:r>
          </a:p>
          <a:p>
            <a:pPr marL="342900" indent="-342900">
              <a:spcBef>
                <a:spcPts val="2500"/>
              </a:spcBef>
              <a:buAutoNum type="arabicPeriod"/>
            </a:pPr>
            <a:r>
              <a:rPr lang="en-US" sz="1200" dirty="0"/>
              <a:t>Preprocessing &amp; Feature Engineering-Handled missing values using median/mode </a:t>
            </a:r>
            <a:r>
              <a:rPr lang="en-US" sz="1200" dirty="0" err="1"/>
              <a:t>imputation.Scaled</a:t>
            </a:r>
            <a:r>
              <a:rPr lang="en-US" sz="1200" dirty="0"/>
              <a:t> numeric features and one-hot encoded categorical variables using a unified </a:t>
            </a:r>
            <a:r>
              <a:rPr lang="en-US" sz="1200" dirty="0" err="1"/>
              <a:t>sklearn</a:t>
            </a:r>
            <a:r>
              <a:rPr lang="en-US" sz="1200" dirty="0"/>
              <a:t> </a:t>
            </a:r>
            <a:r>
              <a:rPr lang="en-US" sz="1200" dirty="0" err="1"/>
              <a:t>Pipeline.Split</a:t>
            </a:r>
            <a:r>
              <a:rPr lang="en-US" sz="1200" dirty="0"/>
              <a:t> dataset using stratified train–test split to preserve class balance.</a:t>
            </a:r>
          </a:p>
          <a:p>
            <a:pPr marL="342900" indent="-342900">
              <a:spcBef>
                <a:spcPts val="2500"/>
              </a:spcBef>
              <a:buAutoNum type="arabicPeriod"/>
            </a:pPr>
            <a:r>
              <a:rPr lang="en-US" sz="1200" dirty="0"/>
              <a:t>Model Development- Built a Random Forest classifier pipeline integrating preprocessing + </a:t>
            </a:r>
            <a:r>
              <a:rPr lang="en-US" sz="1200" dirty="0" err="1"/>
              <a:t>model.Tuned</a:t>
            </a:r>
            <a:r>
              <a:rPr lang="en-US" sz="1200" dirty="0"/>
              <a:t> hyperparameters via </a:t>
            </a:r>
            <a:r>
              <a:rPr lang="en-US" sz="1200" dirty="0" err="1"/>
              <a:t>RandomizedSearchCV</a:t>
            </a:r>
            <a:r>
              <a:rPr lang="en-US" sz="1200" dirty="0"/>
              <a:t> with 5-fold Stratified CV using ROC-AUC </a:t>
            </a:r>
            <a:r>
              <a:rPr lang="en-US" sz="1200" dirty="0" err="1"/>
              <a:t>scoring.Trained</a:t>
            </a:r>
            <a:r>
              <a:rPr lang="en-US" sz="1200" dirty="0"/>
              <a:t> an </a:t>
            </a:r>
            <a:r>
              <a:rPr lang="en-US" sz="1200" dirty="0" err="1"/>
              <a:t>XGBoost</a:t>
            </a:r>
            <a:r>
              <a:rPr lang="en-US" sz="1200" dirty="0"/>
              <a:t> model in parallel for comparative evaluation.</a:t>
            </a:r>
          </a:p>
          <a:p>
            <a:pPr marL="342900" indent="-342900">
              <a:spcBef>
                <a:spcPts val="2500"/>
              </a:spcBef>
              <a:buAutoNum type="arabicPeriod"/>
            </a:pPr>
            <a:r>
              <a:rPr lang="en-US" sz="1200" dirty="0"/>
              <a:t>Evaluation &amp; Validation-Assessed accuracy, precision, recall, F1-score, ROC-AUC, and confusion </a:t>
            </a:r>
            <a:r>
              <a:rPr lang="en-US" sz="1200" dirty="0" err="1"/>
              <a:t>matrix.Selected</a:t>
            </a:r>
            <a:r>
              <a:rPr lang="en-US" sz="1200" dirty="0"/>
              <a:t> the optimized Random Forest model achieving 98% accuracy and 0.995 ROC-AUC.</a:t>
            </a:r>
          </a:p>
          <a:p>
            <a:pPr marL="342900" indent="-342900">
              <a:spcBef>
                <a:spcPts val="2500"/>
              </a:spcBef>
              <a:buAutoNum type="arabicPeriod"/>
            </a:pPr>
            <a:r>
              <a:rPr lang="en-US" sz="1200" dirty="0"/>
              <a:t>Deployment (Local Web App)Created a lightweight Flask web </a:t>
            </a:r>
            <a:r>
              <a:rPr lang="en-US" sz="1200" dirty="0" err="1"/>
              <a:t>application.Allows</a:t>
            </a:r>
            <a:r>
              <a:rPr lang="en-US" sz="1200" dirty="0"/>
              <a:t> users to input patient data and receive prediction + probability + guidance </a:t>
            </a:r>
            <a:r>
              <a:rPr lang="en-US" sz="1200" dirty="0" err="1"/>
              <a:t>message.Integrated</a:t>
            </a:r>
            <a:r>
              <a:rPr lang="en-US" sz="1200" dirty="0"/>
              <a:t> UI enhancements, background image, patient status image, and probability gauge.</a:t>
            </a:r>
          </a:p>
        </p:txBody>
      </p:sp>
    </p:spTree>
    <p:extLst>
      <p:ext uri="{BB962C8B-B14F-4D97-AF65-F5344CB8AC3E}">
        <p14:creationId xmlns:p14="http://schemas.microsoft.com/office/powerpoint/2010/main" val="217279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0AC9-C7E3-4F35-25BC-79FC78DBA007}"/>
              </a:ext>
            </a:extLst>
          </p:cNvPr>
          <p:cNvSpPr>
            <a:spLocks noGrp="1"/>
          </p:cNvSpPr>
          <p:nvPr>
            <p:ph type="title"/>
          </p:nvPr>
        </p:nvSpPr>
        <p:spPr>
          <a:xfrm>
            <a:off x="7223069" y="0"/>
            <a:ext cx="4243345" cy="1089702"/>
          </a:xfrm>
        </p:spPr>
        <p:txBody>
          <a:bodyPr anchor="t">
            <a:normAutofit/>
          </a:bodyPr>
          <a:lstStyle/>
          <a:p>
            <a:r>
              <a:rPr lang="en-US" sz="2100" dirty="0"/>
              <a:t>Things learned with this project development</a:t>
            </a:r>
          </a:p>
        </p:txBody>
      </p:sp>
      <p:pic>
        <p:nvPicPr>
          <p:cNvPr id="5" name="Content Placeholder 4" descr="Abstract picture of the brain made up of patterns">
            <a:extLst>
              <a:ext uri="{FF2B5EF4-FFF2-40B4-BE49-F238E27FC236}">
                <a16:creationId xmlns:a16="http://schemas.microsoft.com/office/drawing/2014/main" id="{2F8F4B8B-E4B8-42E9-9FAF-81E27A969D93}"/>
              </a:ext>
            </a:extLst>
          </p:cNvPr>
          <p:cNvPicPr>
            <a:picLocks noGrp="1" noChangeAspect="1"/>
          </p:cNvPicPr>
          <p:nvPr>
            <p:ph type="pic" sz="quarter" idx="15"/>
          </p:nvPr>
        </p:nvPicPr>
        <p:blipFill>
          <a:blip r:embed="rId3"/>
          <a:srcRect l="8545" r="7189" b="-1"/>
          <a:stretch>
            <a:fillRect/>
          </a:stretch>
        </p:blipFill>
        <p:spPr>
          <a:xfrm>
            <a:off x="20" y="10"/>
            <a:ext cx="6548514" cy="6100454"/>
          </a:xfrm>
          <a:prstGeom prst="rect">
            <a:avLst/>
          </a:prstGeom>
          <a:noFill/>
        </p:spPr>
      </p:pic>
      <p:sp>
        <p:nvSpPr>
          <p:cNvPr id="4" name="Content Placeholder 3">
            <a:extLst>
              <a:ext uri="{FF2B5EF4-FFF2-40B4-BE49-F238E27FC236}">
                <a16:creationId xmlns:a16="http://schemas.microsoft.com/office/drawing/2014/main" id="{9AF12E88-F78F-2996-DCCD-C85E227F16C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3069" y="747416"/>
            <a:ext cx="4300793" cy="3533914"/>
          </a:xfrm>
        </p:spPr>
        <p:txBody>
          <a:bodyPr>
            <a:noAutofit/>
          </a:bodyPr>
          <a:lstStyle/>
          <a:p>
            <a:pPr marL="400050" indent="-400050">
              <a:spcBef>
                <a:spcPts val="2500"/>
              </a:spcBef>
              <a:buFont typeface="+mj-lt"/>
              <a:buAutoNum type="romanLcPeriod"/>
            </a:pPr>
            <a:r>
              <a:rPr lang="en-US" sz="1050" dirty="0"/>
              <a:t>Built a complete machine learning pipeline for heart disease prediction using Random Forest and </a:t>
            </a:r>
            <a:r>
              <a:rPr lang="en-US" sz="1050" dirty="0" err="1"/>
              <a:t>XGBoost</a:t>
            </a:r>
            <a:r>
              <a:rPr lang="en-US" sz="1050" dirty="0"/>
              <a:t>.</a:t>
            </a:r>
          </a:p>
          <a:p>
            <a:pPr marL="400050" indent="-400050">
              <a:spcBef>
                <a:spcPts val="2500"/>
              </a:spcBef>
              <a:buFont typeface="+mj-lt"/>
              <a:buAutoNum type="romanLcPeriod"/>
            </a:pPr>
            <a:r>
              <a:rPr lang="en-US" sz="1050" dirty="0"/>
              <a:t>Performed data preprocessing: cleaning, handling missing values, scaling numeric features, and encoding categorical variables.</a:t>
            </a:r>
          </a:p>
          <a:p>
            <a:pPr marL="400050" indent="-400050">
              <a:spcBef>
                <a:spcPts val="2500"/>
              </a:spcBef>
              <a:buFont typeface="+mj-lt"/>
              <a:buAutoNum type="romanLcPeriod"/>
            </a:pPr>
            <a:r>
              <a:rPr lang="en-US" sz="1050" dirty="0"/>
              <a:t>Conducted model training, evaluation, and hyperparameter tuning, achieving near-perfect accuracy with cross-validated Random Forest.</a:t>
            </a:r>
          </a:p>
          <a:p>
            <a:pPr marL="400050" indent="-400050">
              <a:spcBef>
                <a:spcPts val="2500"/>
              </a:spcBef>
              <a:buFont typeface="+mj-lt"/>
              <a:buAutoNum type="romanLcPeriod"/>
            </a:pPr>
            <a:r>
              <a:rPr lang="en-US" sz="1050" dirty="0"/>
              <a:t>Learned how to interpret model performance metrics — accuracy, ROC-AUC, confusion matrix, precision, recall, and F1-score.</a:t>
            </a:r>
          </a:p>
          <a:p>
            <a:pPr marL="400050" indent="-400050">
              <a:spcBef>
                <a:spcPts val="2500"/>
              </a:spcBef>
              <a:buFont typeface="+mj-lt"/>
              <a:buAutoNum type="romanLcPeriod"/>
            </a:pPr>
            <a:r>
              <a:rPr lang="en-US" sz="1050" dirty="0"/>
              <a:t>Implemented model inference to predict disease risk for new patients using trained models.</a:t>
            </a:r>
          </a:p>
          <a:p>
            <a:pPr marL="400050" indent="-400050">
              <a:spcBef>
                <a:spcPts val="2500"/>
              </a:spcBef>
              <a:buFont typeface="+mj-lt"/>
              <a:buAutoNum type="romanLcPeriod"/>
            </a:pPr>
            <a:r>
              <a:rPr lang="en-US" sz="1050" dirty="0"/>
              <a:t>Built a fully functional Flask-based web application with a custom UI, tooltips, background images, logos, and dynamic probability </a:t>
            </a:r>
            <a:r>
              <a:rPr lang="en-US" sz="1050" dirty="0" err="1"/>
              <a:t>gauge.Integrated</a:t>
            </a:r>
            <a:r>
              <a:rPr lang="en-US" sz="1050" dirty="0"/>
              <a:t> explainability components — patient-specific insights and health advice based on predictions.</a:t>
            </a:r>
          </a:p>
          <a:p>
            <a:pPr marL="400050" indent="-400050">
              <a:spcBef>
                <a:spcPts val="2500"/>
              </a:spcBef>
              <a:buFont typeface="+mj-lt"/>
              <a:buAutoNum type="romanLcPeriod"/>
            </a:pPr>
            <a:r>
              <a:rPr lang="en-US" sz="1050" dirty="0"/>
              <a:t>Gained experience organizing a real-world project with a modular folder structure, reusable pipelines, and clean separation of concerns.</a:t>
            </a:r>
          </a:p>
          <a:p>
            <a:pPr marL="400050" indent="-400050">
              <a:spcBef>
                <a:spcPts val="2500"/>
              </a:spcBef>
              <a:buFont typeface="+mj-lt"/>
              <a:buAutoNum type="romanLcPeriod"/>
            </a:pPr>
            <a:r>
              <a:rPr lang="en-US" sz="1050" dirty="0"/>
              <a:t>Learned how to visualize model results and generate charts for </a:t>
            </a:r>
            <a:r>
              <a:rPr lang="en-US" sz="1050" dirty="0" err="1"/>
              <a:t>reporting.Understood</a:t>
            </a:r>
            <a:r>
              <a:rPr lang="en-US" sz="1050" dirty="0"/>
              <a:t> end-to-end deployment workflow: Python backend → ML model → Web UI → Local hosting.</a:t>
            </a:r>
          </a:p>
        </p:txBody>
      </p:sp>
    </p:spTree>
    <p:extLst>
      <p:ext uri="{BB962C8B-B14F-4D97-AF65-F5344CB8AC3E}">
        <p14:creationId xmlns:p14="http://schemas.microsoft.com/office/powerpoint/2010/main" val="260992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asis">
  <a:themeElements>
    <a:clrScheme name="Oasis">
      <a:dk1>
        <a:srgbClr val="131313"/>
      </a:dk1>
      <a:lt1>
        <a:sysClr val="window" lastClr="FFFFFF"/>
      </a:lt1>
      <a:dk2>
        <a:srgbClr val="2D2A27"/>
      </a:dk2>
      <a:lt2>
        <a:srgbClr val="F0EBE6"/>
      </a:lt2>
      <a:accent1>
        <a:srgbClr val="9F7667"/>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Oasis Font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 id="{F87D57D1-6595-40EA-BD1E-F0C34D0EF910}" vid="{ECA7DBCD-4BC8-40F2-8EF4-7A6D942FA1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TotalTime>
  <Words>3740</Words>
  <Application>Microsoft Office PowerPoint</Application>
  <PresentationFormat>Widescreen</PresentationFormat>
  <Paragraphs>391</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Courier New</vt:lpstr>
      <vt:lpstr>Neue Haas Grotesk Text Pro</vt:lpstr>
      <vt:lpstr>Wingdings</vt:lpstr>
      <vt:lpstr>Oasis</vt:lpstr>
      <vt:lpstr>Heart Disease Prediction Using Machine Learning</vt:lpstr>
      <vt:lpstr>Presentation Agenda</vt:lpstr>
      <vt:lpstr>Cicada 3301</vt:lpstr>
      <vt:lpstr>Project Name: Heart Disease Prediction Using Machine Learning</vt:lpstr>
      <vt:lpstr>Introduction</vt:lpstr>
      <vt:lpstr>Achieved</vt:lpstr>
      <vt:lpstr>Introduction to Heart Disease Prediction</vt:lpstr>
      <vt:lpstr>Methodology</vt:lpstr>
      <vt:lpstr>Things learned with this project development</vt:lpstr>
      <vt:lpstr>Dataset explained</vt:lpstr>
      <vt:lpstr>Dataset</vt:lpstr>
      <vt:lpstr>Dataset feature explaination</vt:lpstr>
      <vt:lpstr>Description of 13 Clinical Features</vt:lpstr>
      <vt:lpstr>Metrics for evaluation</vt:lpstr>
      <vt:lpstr>project Overview</vt:lpstr>
      <vt:lpstr>Binary Classification Labels (0/1)</vt:lpstr>
      <vt:lpstr>Methodology for Binary Classification</vt:lpstr>
      <vt:lpstr>Baseline Neural Network</vt:lpstr>
      <vt:lpstr>Random Forest and XGBoost Models</vt:lpstr>
      <vt:lpstr>Hyperparameter Tuning and Evaluation Metrics</vt:lpstr>
      <vt:lpstr>Baseline Neural Network Performance</vt:lpstr>
      <vt:lpstr>Model Architecture</vt:lpstr>
      <vt:lpstr>Observed Performance: Accuracy 0.47, AUC 0.50</vt:lpstr>
      <vt:lpstr>Analysis of Limitations</vt:lpstr>
      <vt:lpstr>Initial Random Forest Results</vt:lpstr>
      <vt:lpstr>Model Accuracy (0.8852) and AUC (0.9453)</vt:lpstr>
      <vt:lpstr>Key Model Advantages</vt:lpstr>
      <vt:lpstr>Drawbacks and Areas for Improvement</vt:lpstr>
      <vt:lpstr>XGBoost Model Evaluation</vt:lpstr>
      <vt:lpstr>Model Accuracy (0.8689) and AUC (0.9394)</vt:lpstr>
      <vt:lpstr>Comparison to Other Models</vt:lpstr>
      <vt:lpstr>Identified Limitations</vt:lpstr>
      <vt:lpstr>Tuned Random Forest: Best Model</vt:lpstr>
      <vt:lpstr>Performance: Accuracy 0.9836, AUC 0.9957</vt:lpstr>
      <vt:lpstr>Key Tuning Parameters: N_estimators, Max_depth, Class_weight</vt:lpstr>
      <vt:lpstr>Impact of One-Hot Encoding and SMOTE</vt:lpstr>
      <vt:lpstr>Transition to 3-Class Labels (0/1/2)(Additional)</vt:lpstr>
      <vt:lpstr>website</vt:lpstr>
      <vt:lpstr>Website overview</vt:lpstr>
      <vt:lpstr>Website Output: Healthy Result</vt:lpstr>
      <vt:lpstr>Website Output: Disease Detected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Vignesh Balaji Ravichandran</dc:creator>
  <cp:lastModifiedBy>Vignesh Balaji Ravichandran</cp:lastModifiedBy>
  <cp:revision>3</cp:revision>
  <dcterms:created xsi:type="dcterms:W3CDTF">2025-12-05T06:41:04Z</dcterms:created>
  <dcterms:modified xsi:type="dcterms:W3CDTF">2025-12-05T15:45:07Z</dcterms:modified>
</cp:coreProperties>
</file>